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4"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Amatic SC" panose="00000500000000000000" pitchFamily="2" charset="-79"/>
      <p:regular r:id="rId32"/>
      <p:bold r:id="rId33"/>
    </p:embeddedFont>
    <p:embeddedFont>
      <p:font typeface="Calibri" panose="020F0502020204030204" pitchFamily="34" charset="0"/>
      <p:regular r:id="rId34"/>
      <p:bold r:id="rId35"/>
      <p:italic r:id="rId36"/>
      <p:boldItalic r:id="rId37"/>
    </p:embeddedFont>
    <p:embeddedFont>
      <p:font typeface="Century Schoolbook" panose="02040604050505020304" pitchFamily="18" charset="0"/>
      <p:regular r:id="rId38"/>
      <p:bold r:id="rId39"/>
      <p:italic r:id="rId40"/>
      <p:boldItalic r:id="rId41"/>
    </p:embeddedFont>
    <p:embeddedFont>
      <p:font typeface="Source Code Pro" panose="020B0509030403020204" pitchFamily="49"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45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59039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590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9841f0309c_0_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19841f0309c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9841f0309c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19841f0309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9841f0309c_0_4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19841f0309c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9841f0309c_0_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9841f0309c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9841f0309c_0_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19841f0309c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9841f0309c_0_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9841f0309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9841f0309c_0_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19841f0309c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9841f0309c_0_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19841f0309c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9841f0309c_0_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9841f0309c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9841f0309c_0_8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9841f0309c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422d671d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422d671d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9841f0309c_0_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19841f0309c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9841f0309c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19841f0309c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Making cement for concrete involves heating pulverized limestone, clay, and sand to 1,450 °C with a fuel such as coal or natural gas. The process generates a lot of carbon dioxide: making one metric ton of commonly used Portland cement releases 650 to 920 kilograms of it. The 2.8 billion metric tons of cement produced worldwide in 2009 contributed about 5 percent of all carbon dioxide emissions. Nikolaos Vlasopoulos, chief scientist at London-based startup Novacem, is trying to eliminate those emissions with a cement that absorbs more carbon dioxide than is released during its manufacture. It locks away as much as 100 kilograms of the greenhouse gas per ton.</a:t>
            </a:r>
            <a:endParaRPr/>
          </a:p>
          <a:p>
            <a:pPr marL="0" lvl="0" indent="0" algn="l" rtl="0">
              <a:spcBef>
                <a:spcPts val="0"/>
              </a:spcBef>
              <a:spcAft>
                <a:spcPts val="0"/>
              </a:spcAft>
              <a:buNone/>
            </a:pPr>
            <a:r>
              <a:rPr lang="en"/>
              <a:t>Vlasopoulos discovered the recipe for Novacem’s cement as a grad student at Imperial College London. “I was investigating cements produced by mixing magnesium oxides with Portland cement,” he says. But when he added water to the magnesium compounds without any Portland in the mix, he found he could still make a solid-setting cement that didn’t rely on carbon-rich limestone. And as it hardened, atmospheric carbon dioxide reacted with the magnesium to make carbonates that strengthened the cement while trapping the gas. Novacem is now refining the formula so that the product’s mechanical performance will equal that of Portland cement. That work, says ­Vlasopoulos, should be done “within a year.”</a:t>
            </a:r>
            <a:endParaRPr/>
          </a:p>
        </p:txBody>
      </p:sp>
      <p:sp>
        <p:nvSpPr>
          <p:cNvPr id="211" name="Google Shape;211;g19841f0309c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9841f0309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g19841f0309c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19841f0309c_0_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9841f0309c_0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19841f0309c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9841f0309c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19841f0309c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19841f0309c_0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9841f0309c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19841f0309c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19841f0309c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9841f0309c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9841f0309c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9841f0309c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9841f0309c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19841f0309c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9841f0309c_0_1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9841f0309c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19841f0309c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19841f0309c_0_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422d671d8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422d671d8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9841f0309c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g19841f030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9841f0309c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19841f0309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9841f0309c_0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19841f0309c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9841f0309c_0_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19841f0309c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9841f0309c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19841f0309c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9841f0309c_0_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19841f0309c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a:bodyPr>
          <a:lstStyle>
            <a:lvl1pPr lvl="0" algn="l" rtl="0">
              <a:lnSpc>
                <a:spcPct val="99000"/>
              </a:lnSpc>
              <a:spcBef>
                <a:spcPts val="0"/>
              </a:spcBef>
              <a:spcAft>
                <a:spcPts val="0"/>
              </a:spcAft>
              <a:buClr>
                <a:srgbClr val="464B56"/>
              </a:buClr>
              <a:buSzPts val="14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54" name="Google Shape;54;p13"/>
          <p:cNvSpPr txBox="1">
            <a:spLocks noGrp="1"/>
          </p:cNvSpPr>
          <p:nvPr>
            <p:ph type="body" idx="1"/>
          </p:nvPr>
        </p:nvSpPr>
        <p:spPr>
          <a:xfrm>
            <a:off x="2200275" y="1828800"/>
            <a:ext cx="6577800" cy="2738700"/>
          </a:xfrm>
          <a:prstGeom prst="rect">
            <a:avLst/>
          </a:prstGeom>
          <a:noFill/>
          <a:ln>
            <a:noFill/>
          </a:ln>
        </p:spPr>
        <p:txBody>
          <a:bodyPr spcFirstLastPara="1" wrap="square" lIns="68575" tIns="34275" rIns="68575" bIns="34275" anchor="t" anchorCtr="0">
            <a:normAutofit/>
          </a:bodyPr>
          <a:lstStyle>
            <a:lvl1pPr marL="457200" lvl="0" indent="-317500" algn="l" rtl="0">
              <a:lnSpc>
                <a:spcPct val="111000"/>
              </a:lnSpc>
              <a:spcBef>
                <a:spcPts val="700"/>
              </a:spcBef>
              <a:spcAft>
                <a:spcPts val="0"/>
              </a:spcAft>
              <a:buClr>
                <a:srgbClr val="464B56"/>
              </a:buClr>
              <a:buSzPts val="1400"/>
              <a:buChar char="●"/>
              <a:defRPr/>
            </a:lvl1pPr>
            <a:lvl2pPr marL="914400" lvl="1" indent="-317500" algn="l" rtl="0">
              <a:lnSpc>
                <a:spcPct val="111000"/>
              </a:lnSpc>
              <a:spcBef>
                <a:spcPts val="1600"/>
              </a:spcBef>
              <a:spcAft>
                <a:spcPts val="0"/>
              </a:spcAft>
              <a:buClr>
                <a:srgbClr val="464B56"/>
              </a:buClr>
              <a:buSzPts val="1400"/>
              <a:buChar char="○"/>
              <a:defRPr/>
            </a:lvl2pPr>
            <a:lvl3pPr marL="1371600" lvl="2" indent="-317500" algn="l" rtl="0">
              <a:lnSpc>
                <a:spcPct val="111000"/>
              </a:lnSpc>
              <a:spcBef>
                <a:spcPts val="1600"/>
              </a:spcBef>
              <a:spcAft>
                <a:spcPts val="0"/>
              </a:spcAft>
              <a:buClr>
                <a:srgbClr val="464B56"/>
              </a:buClr>
              <a:buSzPts val="1400"/>
              <a:buChar char="■"/>
              <a:defRPr/>
            </a:lvl3pPr>
            <a:lvl4pPr marL="1828800" lvl="3" indent="-317500" algn="l" rtl="0">
              <a:lnSpc>
                <a:spcPct val="111000"/>
              </a:lnSpc>
              <a:spcBef>
                <a:spcPts val="1600"/>
              </a:spcBef>
              <a:spcAft>
                <a:spcPts val="0"/>
              </a:spcAft>
              <a:buClr>
                <a:srgbClr val="464B56"/>
              </a:buClr>
              <a:buSzPts val="1400"/>
              <a:buChar char="●"/>
              <a:defRPr/>
            </a:lvl4pPr>
            <a:lvl5pPr marL="2286000" lvl="4" indent="-317500" algn="l" rtl="0">
              <a:lnSpc>
                <a:spcPct val="111000"/>
              </a:lnSpc>
              <a:spcBef>
                <a:spcPts val="1600"/>
              </a:spcBef>
              <a:spcAft>
                <a:spcPts val="0"/>
              </a:spcAft>
              <a:buClr>
                <a:srgbClr val="464B56"/>
              </a:buClr>
              <a:buSzPts val="1400"/>
              <a:buChar char="○"/>
              <a:defRPr/>
            </a:lvl5pPr>
            <a:lvl6pPr marL="2743200" lvl="5" indent="-317500" algn="l" rtl="0">
              <a:lnSpc>
                <a:spcPct val="111000"/>
              </a:lnSpc>
              <a:spcBef>
                <a:spcPts val="1600"/>
              </a:spcBef>
              <a:spcAft>
                <a:spcPts val="0"/>
              </a:spcAft>
              <a:buClr>
                <a:srgbClr val="474A55"/>
              </a:buClr>
              <a:buSzPts val="1400"/>
              <a:buChar char="■"/>
              <a:defRPr/>
            </a:lvl6pPr>
            <a:lvl7pPr marL="3200400" lvl="6" indent="-317500" algn="l" rtl="0">
              <a:lnSpc>
                <a:spcPct val="111000"/>
              </a:lnSpc>
              <a:spcBef>
                <a:spcPts val="1600"/>
              </a:spcBef>
              <a:spcAft>
                <a:spcPts val="0"/>
              </a:spcAft>
              <a:buClr>
                <a:srgbClr val="474A55"/>
              </a:buClr>
              <a:buSzPts val="1400"/>
              <a:buChar char="●"/>
              <a:defRPr/>
            </a:lvl7pPr>
            <a:lvl8pPr marL="3657600" lvl="7" indent="-317500" algn="l" rtl="0">
              <a:lnSpc>
                <a:spcPct val="111000"/>
              </a:lnSpc>
              <a:spcBef>
                <a:spcPts val="1600"/>
              </a:spcBef>
              <a:spcAft>
                <a:spcPts val="0"/>
              </a:spcAft>
              <a:buClr>
                <a:srgbClr val="474A55"/>
              </a:buClr>
              <a:buSzPts val="1400"/>
              <a:buChar char="○"/>
              <a:defRPr/>
            </a:lvl8pPr>
            <a:lvl9pPr marL="4114800" lvl="8" indent="-317500" algn="l" rtl="0">
              <a:lnSpc>
                <a:spcPct val="111000"/>
              </a:lnSpc>
              <a:spcBef>
                <a:spcPts val="1600"/>
              </a:spcBef>
              <a:spcAft>
                <a:spcPts val="1600"/>
              </a:spcAft>
              <a:buClr>
                <a:srgbClr val="474A55"/>
              </a:buClr>
              <a:buSzPts val="1400"/>
              <a:buChar char="■"/>
              <a:defRPr/>
            </a:lvl9pPr>
          </a:lstStyle>
          <a:p>
            <a:endParaRPr/>
          </a:p>
        </p:txBody>
      </p:sp>
      <p:sp>
        <p:nvSpPr>
          <p:cNvPr id="55" name="Google Shape;55;p13"/>
          <p:cNvSpPr txBox="1">
            <a:spLocks noGrp="1"/>
          </p:cNvSpPr>
          <p:nvPr>
            <p:ph type="dt" idx="10"/>
          </p:nvPr>
        </p:nvSpPr>
        <p:spPr>
          <a:xfrm>
            <a:off x="6720803" y="4722461"/>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6" name="Google Shape;56;p13"/>
          <p:cNvSpPr txBox="1">
            <a:spLocks noGrp="1"/>
          </p:cNvSpPr>
          <p:nvPr>
            <p:ph type="ftr" idx="11"/>
          </p:nvPr>
        </p:nvSpPr>
        <p:spPr>
          <a:xfrm>
            <a:off x="2200274" y="4722461"/>
            <a:ext cx="4250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7" name="Google Shape;57;p13"/>
          <p:cNvSpPr txBox="1">
            <a:spLocks noGrp="1"/>
          </p:cNvSpPr>
          <p:nvPr>
            <p:ph type="sldNum" idx="12"/>
          </p:nvPr>
        </p:nvSpPr>
        <p:spPr>
          <a:xfrm>
            <a:off x="384749" y="542496"/>
            <a:ext cx="1413300" cy="4533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58"/>
        <p:cNvGrpSpPr/>
        <p:nvPr/>
      </p:nvGrpSpPr>
      <p:grpSpPr>
        <a:xfrm>
          <a:off x="0" y="0"/>
          <a:ext cx="0" cy="0"/>
          <a:chOff x="0" y="0"/>
          <a:chExt cx="0" cy="0"/>
        </a:xfrm>
      </p:grpSpPr>
      <p:sp>
        <p:nvSpPr>
          <p:cNvPr id="59" name="Google Shape;59;p14" title="Feather"/>
          <p:cNvSpPr/>
          <p:nvPr/>
        </p:nvSpPr>
        <p:spPr>
          <a:xfrm rot="2047334" flipH="1">
            <a:off x="6429343" y="340261"/>
            <a:ext cx="2557082" cy="4392974"/>
          </a:xfrm>
          <a:custGeom>
            <a:avLst/>
            <a:gdLst/>
            <a:ahLst/>
            <a:cxnLst/>
            <a:rect l="l" t="t" r="r" b="b"/>
            <a:pathLst>
              <a:path w="869" h="1495" extrusionOk="0">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D0CDBB">
              <a:alpha val="498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lvl1pPr lvl="0" algn="l" rtl="0">
              <a:lnSpc>
                <a:spcPct val="104000"/>
              </a:lnSpc>
              <a:spcBef>
                <a:spcPts val="0"/>
              </a:spcBef>
              <a:spcAft>
                <a:spcPts val="0"/>
              </a:spcAft>
              <a:buClr>
                <a:srgbClr val="464B56"/>
              </a:buClr>
              <a:buSzPts val="2600"/>
              <a:buFont typeface="Century Schoolbook"/>
              <a:buNone/>
              <a:defRPr sz="2600"/>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1" name="Google Shape;61;p14"/>
          <p:cNvSpPr>
            <a:spLocks noGrp="1"/>
          </p:cNvSpPr>
          <p:nvPr>
            <p:ph type="pic" idx="2"/>
          </p:nvPr>
        </p:nvSpPr>
        <p:spPr>
          <a:xfrm>
            <a:off x="0" y="0"/>
            <a:ext cx="6077100" cy="5143500"/>
          </a:xfrm>
          <a:prstGeom prst="rect">
            <a:avLst/>
          </a:prstGeom>
          <a:noFill/>
          <a:ln>
            <a:noFill/>
          </a:ln>
        </p:spPr>
      </p:sp>
      <p:sp>
        <p:nvSpPr>
          <p:cNvPr id="62" name="Google Shape;62;p14"/>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1000"/>
              </a:lnSpc>
              <a:spcBef>
                <a:spcPts val="1100"/>
              </a:spcBef>
              <a:spcAft>
                <a:spcPts val="0"/>
              </a:spcAft>
              <a:buClr>
                <a:srgbClr val="464B56"/>
              </a:buClr>
              <a:buSzPts val="1200"/>
              <a:buNone/>
              <a:defRPr sz="1200"/>
            </a:lvl1pPr>
            <a:lvl2pPr marL="914400" lvl="1" indent="-228600" algn="l" rtl="0">
              <a:lnSpc>
                <a:spcPct val="111000"/>
              </a:lnSpc>
              <a:spcBef>
                <a:spcPts val="1600"/>
              </a:spcBef>
              <a:spcAft>
                <a:spcPts val="0"/>
              </a:spcAft>
              <a:buClr>
                <a:srgbClr val="464B56"/>
              </a:buClr>
              <a:buSzPts val="1100"/>
              <a:buNone/>
              <a:defRPr sz="1100"/>
            </a:lvl2pPr>
            <a:lvl3pPr marL="1371600" lvl="2" indent="-228600" algn="l" rtl="0">
              <a:lnSpc>
                <a:spcPct val="111000"/>
              </a:lnSpc>
              <a:spcBef>
                <a:spcPts val="1600"/>
              </a:spcBef>
              <a:spcAft>
                <a:spcPts val="0"/>
              </a:spcAft>
              <a:buClr>
                <a:srgbClr val="464B56"/>
              </a:buClr>
              <a:buSzPts val="900"/>
              <a:buNone/>
              <a:defRPr sz="900"/>
            </a:lvl3pPr>
            <a:lvl4pPr marL="1828800" lvl="3" indent="-228600" algn="l" rtl="0">
              <a:lnSpc>
                <a:spcPct val="111000"/>
              </a:lnSpc>
              <a:spcBef>
                <a:spcPts val="1600"/>
              </a:spcBef>
              <a:spcAft>
                <a:spcPts val="0"/>
              </a:spcAft>
              <a:buClr>
                <a:srgbClr val="464B56"/>
              </a:buClr>
              <a:buSzPts val="800"/>
              <a:buNone/>
              <a:defRPr sz="800"/>
            </a:lvl4pPr>
            <a:lvl5pPr marL="2286000" lvl="4" indent="-228600" algn="l" rtl="0">
              <a:lnSpc>
                <a:spcPct val="111000"/>
              </a:lnSpc>
              <a:spcBef>
                <a:spcPts val="1600"/>
              </a:spcBef>
              <a:spcAft>
                <a:spcPts val="0"/>
              </a:spcAft>
              <a:buClr>
                <a:srgbClr val="464B56"/>
              </a:buClr>
              <a:buSzPts val="800"/>
              <a:buNone/>
              <a:defRPr sz="800"/>
            </a:lvl5pPr>
            <a:lvl6pPr marL="2743200" lvl="5" indent="-228600" algn="l" rtl="0">
              <a:lnSpc>
                <a:spcPct val="111000"/>
              </a:lnSpc>
              <a:spcBef>
                <a:spcPts val="1600"/>
              </a:spcBef>
              <a:spcAft>
                <a:spcPts val="0"/>
              </a:spcAft>
              <a:buClr>
                <a:srgbClr val="474A55"/>
              </a:buClr>
              <a:buSzPts val="800"/>
              <a:buNone/>
              <a:defRPr sz="800"/>
            </a:lvl6pPr>
            <a:lvl7pPr marL="3200400" lvl="6" indent="-228600" algn="l" rtl="0">
              <a:lnSpc>
                <a:spcPct val="111000"/>
              </a:lnSpc>
              <a:spcBef>
                <a:spcPts val="1600"/>
              </a:spcBef>
              <a:spcAft>
                <a:spcPts val="0"/>
              </a:spcAft>
              <a:buClr>
                <a:srgbClr val="474A55"/>
              </a:buClr>
              <a:buSzPts val="800"/>
              <a:buNone/>
              <a:defRPr sz="800"/>
            </a:lvl7pPr>
            <a:lvl8pPr marL="3657600" lvl="7" indent="-228600" algn="l" rtl="0">
              <a:lnSpc>
                <a:spcPct val="111000"/>
              </a:lnSpc>
              <a:spcBef>
                <a:spcPts val="1600"/>
              </a:spcBef>
              <a:spcAft>
                <a:spcPts val="0"/>
              </a:spcAft>
              <a:buClr>
                <a:srgbClr val="474A55"/>
              </a:buClr>
              <a:buSzPts val="800"/>
              <a:buNone/>
              <a:defRPr sz="800"/>
            </a:lvl8pPr>
            <a:lvl9pPr marL="4114800" lvl="8" indent="-228600" algn="l" rtl="0">
              <a:lnSpc>
                <a:spcPct val="111000"/>
              </a:lnSpc>
              <a:spcBef>
                <a:spcPts val="1600"/>
              </a:spcBef>
              <a:spcAft>
                <a:spcPts val="1600"/>
              </a:spcAft>
              <a:buClr>
                <a:srgbClr val="474A55"/>
              </a:buClr>
              <a:buSzPts val="800"/>
              <a:buNone/>
              <a:defRPr sz="800"/>
            </a:lvl9pPr>
          </a:lstStyle>
          <a:p>
            <a:endParaRPr/>
          </a:p>
        </p:txBody>
      </p:sp>
      <p:sp>
        <p:nvSpPr>
          <p:cNvPr id="63" name="Google Shape;63;p14"/>
          <p:cNvSpPr txBox="1">
            <a:spLocks noGrp="1"/>
          </p:cNvSpPr>
          <p:nvPr>
            <p:ph type="dt" idx="10"/>
          </p:nvPr>
        </p:nvSpPr>
        <p:spPr>
          <a:xfrm>
            <a:off x="6357366" y="4718304"/>
            <a:ext cx="2420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4" name="Google Shape;64;p14"/>
          <p:cNvSpPr txBox="1">
            <a:spLocks noGrp="1"/>
          </p:cNvSpPr>
          <p:nvPr>
            <p:ph type="ftr" idx="11"/>
          </p:nvPr>
        </p:nvSpPr>
        <p:spPr>
          <a:xfrm>
            <a:off x="365798" y="4718304"/>
            <a:ext cx="56991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5" name="Google Shape;65;p14"/>
          <p:cNvSpPr txBox="1">
            <a:spLocks noGrp="1"/>
          </p:cNvSpPr>
          <p:nvPr>
            <p:ph type="sldNum" idx="12"/>
          </p:nvPr>
        </p:nvSpPr>
        <p:spPr>
          <a:xfrm>
            <a:off x="6357366" y="280205"/>
            <a:ext cx="2420700" cy="612600"/>
          </a:xfrm>
          <a:prstGeom prst="rect">
            <a:avLst/>
          </a:prstGeom>
          <a:noFill/>
          <a:ln>
            <a:noFill/>
          </a:ln>
        </p:spPr>
        <p:txBody>
          <a:bodyPr spcFirstLastPara="1" wrap="square" lIns="68575" tIns="34275" rIns="68575" bIns="34275" anchor="t" anchorCtr="0">
            <a:noAutofit/>
          </a:bodyPr>
          <a:lstStyle>
            <a:lvl1pPr marL="0" lvl="0"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1pPr>
            <a:lvl2pPr marL="0" lvl="1"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2pPr>
            <a:lvl3pPr marL="0" lvl="2"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3pPr>
            <a:lvl4pPr marL="0" lvl="3"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4pPr>
            <a:lvl5pPr marL="0" lvl="4"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5pPr>
            <a:lvl6pPr marL="0" lvl="5"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6pPr>
            <a:lvl7pPr marL="0" lvl="6"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7pPr>
            <a:lvl8pPr marL="0" lvl="7"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8pPr>
            <a:lvl9pPr marL="0" lvl="8" indent="0" algn="l" rtl="0">
              <a:spcBef>
                <a:spcPts val="0"/>
              </a:spcBef>
              <a:buNone/>
              <a:defRPr sz="3300" b="0" i="0" u="none" strike="noStrike" cap="none">
                <a:solidFill>
                  <a:srgbClr val="464B56"/>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4"/>
          <p:cNvSpPr/>
          <p:nvPr/>
        </p:nvSpPr>
        <p:spPr>
          <a:xfrm>
            <a:off x="-1" y="0"/>
            <a:ext cx="1890300" cy="1063200"/>
          </a:xfrm>
          <a:prstGeom prst="rect">
            <a:avLst/>
          </a:prstGeom>
          <a:solidFill>
            <a:srgbClr val="D0CDB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p:cSld name="SECTION_HEADER_1">
    <p:bg>
      <p:bgPr>
        <a:solidFill>
          <a:schemeClr val="accent1"/>
        </a:solidFill>
        <a:effectLst/>
      </p:bgPr>
    </p:bg>
    <p:spTree>
      <p:nvGrpSpPr>
        <p:cNvPr id="1" name="Shape 67"/>
        <p:cNvGrpSpPr/>
        <p:nvPr/>
      </p:nvGrpSpPr>
      <p:grpSpPr>
        <a:xfrm>
          <a:off x="0" y="0"/>
          <a:ext cx="0" cy="0"/>
          <a:chOff x="0" y="0"/>
          <a:chExt cx="0" cy="0"/>
        </a:xfrm>
      </p:grpSpPr>
      <p:sp>
        <p:nvSpPr>
          <p:cNvPr id="68" name="Google Shape;68;p15" title="Feather Background"/>
          <p:cNvSpPr/>
          <p:nvPr/>
        </p:nvSpPr>
        <p:spPr>
          <a:xfrm>
            <a:off x="0" y="-3509"/>
            <a:ext cx="9150466" cy="5147010"/>
          </a:xfrm>
          <a:custGeom>
            <a:avLst/>
            <a:gdLst/>
            <a:ahLst/>
            <a:cxnLst/>
            <a:rect l="l" t="t" r="r" b="b"/>
            <a:pathLst>
              <a:path w="3845" h="2161" extrusionOk="0">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rgbClr val="474A5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69" name="Google Shape;69;p15" title="Text Container Shape"/>
          <p:cNvGrpSpPr/>
          <p:nvPr/>
        </p:nvGrpSpPr>
        <p:grpSpPr>
          <a:xfrm>
            <a:off x="1839516" y="946547"/>
            <a:ext cx="5464969" cy="3250406"/>
            <a:chOff x="2452688" y="1262063"/>
            <a:chExt cx="7286625" cy="4333875"/>
          </a:xfrm>
        </p:grpSpPr>
        <p:sp>
          <p:nvSpPr>
            <p:cNvPr id="70" name="Google Shape;70;p15"/>
            <p:cNvSpPr/>
            <p:nvPr/>
          </p:nvSpPr>
          <p:spPr>
            <a:xfrm>
              <a:off x="2452688" y="1262063"/>
              <a:ext cx="7286625" cy="4333875"/>
            </a:xfrm>
            <a:custGeom>
              <a:avLst/>
              <a:gdLst/>
              <a:ahLst/>
              <a:cxnLst/>
              <a:rect l="l" t="t" r="r" b="b"/>
              <a:pathLst>
                <a:path w="4590" h="2730" extrusionOk="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lt2"/>
            </a:solidFill>
            <a:ln>
              <a:noFill/>
            </a:ln>
          </p:spPr>
        </p:sp>
        <p:sp>
          <p:nvSpPr>
            <p:cNvPr id="71" name="Google Shape;71;p15"/>
            <p:cNvSpPr/>
            <p:nvPr/>
          </p:nvSpPr>
          <p:spPr>
            <a:xfrm>
              <a:off x="2643188" y="1452563"/>
              <a:ext cx="6905625" cy="3952875"/>
            </a:xfrm>
            <a:custGeom>
              <a:avLst/>
              <a:gdLst/>
              <a:ahLst/>
              <a:cxnLst/>
              <a:rect l="l" t="t" r="r" b="b"/>
              <a:pathLst>
                <a:path w="4350" h="2490" extrusionOk="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a:noFill/>
            </a:ln>
          </p:spPr>
        </p:sp>
        <p:cxnSp>
          <p:nvCxnSpPr>
            <p:cNvPr id="72" name="Google Shape;72;p15"/>
            <p:cNvCxnSpPr/>
            <p:nvPr/>
          </p:nvCxnSpPr>
          <p:spPr>
            <a:xfrm>
              <a:off x="5410200" y="3862794"/>
              <a:ext cx="1371600" cy="0"/>
            </a:xfrm>
            <a:prstGeom prst="straightConnector1">
              <a:avLst/>
            </a:prstGeom>
            <a:noFill/>
            <a:ln w="38100" cap="flat" cmpd="sng">
              <a:solidFill>
                <a:schemeClr val="accent1"/>
              </a:solidFill>
              <a:prstDash val="solid"/>
              <a:round/>
              <a:headEnd type="none" w="sm" len="sm"/>
              <a:tailEnd type="none" w="sm" len="sm"/>
            </a:ln>
          </p:spPr>
        </p:cxnSp>
      </p:grpSp>
      <p:sp>
        <p:nvSpPr>
          <p:cNvPr id="73" name="Google Shape;73;p15"/>
          <p:cNvSpPr txBox="1">
            <a:spLocks noGrp="1"/>
          </p:cNvSpPr>
          <p:nvPr>
            <p:ph type="dt" idx="10"/>
          </p:nvPr>
        </p:nvSpPr>
        <p:spPr>
          <a:xfrm>
            <a:off x="6738557" y="4722548"/>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solidFill>
                  <a:schemeClr val="lt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5"/>
          <p:cNvSpPr txBox="1">
            <a:spLocks noGrp="1"/>
          </p:cNvSpPr>
          <p:nvPr>
            <p:ph type="ftr" idx="11"/>
          </p:nvPr>
        </p:nvSpPr>
        <p:spPr>
          <a:xfrm>
            <a:off x="3030682" y="4722548"/>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solidFill>
                  <a:schemeClr val="lt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5" name="Google Shape;75;p15"/>
          <p:cNvSpPr txBox="1">
            <a:spLocks noGrp="1"/>
          </p:cNvSpPr>
          <p:nvPr>
            <p:ph type="sldNum" idx="12"/>
          </p:nvPr>
        </p:nvSpPr>
        <p:spPr>
          <a:xfrm>
            <a:off x="348057" y="4722548"/>
            <a:ext cx="20862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1pPr>
            <a:lvl2pPr marL="0" lvl="1"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2pPr>
            <a:lvl3pPr marL="0" lvl="2"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3pPr>
            <a:lvl4pPr marL="0" lvl="3"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4pPr>
            <a:lvl5pPr marL="0" lvl="4"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5pPr>
            <a:lvl6pPr marL="0" lvl="5"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6pPr>
            <a:lvl7pPr marL="0" lvl="6"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7pPr>
            <a:lvl8pPr marL="0" lvl="7"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8pPr>
            <a:lvl9pPr marL="0" lvl="8" indent="0" algn="l" rtl="0">
              <a:spcBef>
                <a:spcPts val="0"/>
              </a:spcBef>
              <a:buNone/>
              <a:defRPr sz="900" b="0" i="0" u="none" strike="noStrike" cap="none">
                <a:solidFill>
                  <a:schemeClr val="lt2"/>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
              <a:t>‹#›</a:t>
            </a:fld>
            <a:endParaRPr/>
          </a:p>
        </p:txBody>
      </p:sp>
      <p:sp>
        <p:nvSpPr>
          <p:cNvPr id="76" name="Google Shape;76;p15"/>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lvl1pPr lvl="0" algn="ctr" rtl="0">
              <a:lnSpc>
                <a:spcPct val="105000"/>
              </a:lnSpc>
              <a:spcBef>
                <a:spcPts val="0"/>
              </a:spcBef>
              <a:spcAft>
                <a:spcPts val="0"/>
              </a:spcAft>
              <a:buClr>
                <a:srgbClr val="464B56"/>
              </a:buClr>
              <a:buSzPts val="2900"/>
              <a:buFont typeface="Century Schoolbook"/>
              <a:buNone/>
              <a:defRPr sz="2900">
                <a:solidFill>
                  <a:srgbClr val="464B56"/>
                </a:solidFill>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77" name="Google Shape;77;p15"/>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30000"/>
              </a:lnSpc>
              <a:spcBef>
                <a:spcPts val="0"/>
              </a:spcBef>
              <a:spcAft>
                <a:spcPts val="0"/>
              </a:spcAft>
              <a:buClr>
                <a:srgbClr val="464B56"/>
              </a:buClr>
              <a:buSzPts val="1500"/>
              <a:buNone/>
              <a:defRPr sz="1500">
                <a:solidFill>
                  <a:srgbClr val="464B56"/>
                </a:solidFill>
              </a:defRPr>
            </a:lvl1pPr>
            <a:lvl2pPr marL="914400" lvl="1" indent="-228600" algn="l" rtl="0">
              <a:lnSpc>
                <a:spcPct val="111000"/>
              </a:lnSpc>
              <a:spcBef>
                <a:spcPts val="1600"/>
              </a:spcBef>
              <a:spcAft>
                <a:spcPts val="0"/>
              </a:spcAft>
              <a:buClr>
                <a:srgbClr val="888888"/>
              </a:buClr>
              <a:buSzPts val="1500"/>
              <a:buNone/>
              <a:defRPr sz="1500">
                <a:solidFill>
                  <a:srgbClr val="888888"/>
                </a:solidFill>
              </a:defRPr>
            </a:lvl2pPr>
            <a:lvl3pPr marL="1371600" lvl="2" indent="-228600" algn="l" rtl="0">
              <a:lnSpc>
                <a:spcPct val="111000"/>
              </a:lnSpc>
              <a:spcBef>
                <a:spcPts val="1600"/>
              </a:spcBef>
              <a:spcAft>
                <a:spcPts val="0"/>
              </a:spcAft>
              <a:buClr>
                <a:srgbClr val="888888"/>
              </a:buClr>
              <a:buSzPts val="1400"/>
              <a:buNone/>
              <a:defRPr sz="1400">
                <a:solidFill>
                  <a:srgbClr val="888888"/>
                </a:solidFill>
              </a:defRPr>
            </a:lvl3pPr>
            <a:lvl4pPr marL="1828800" lvl="3" indent="-228600" algn="l" rtl="0">
              <a:lnSpc>
                <a:spcPct val="111000"/>
              </a:lnSpc>
              <a:spcBef>
                <a:spcPts val="1600"/>
              </a:spcBef>
              <a:spcAft>
                <a:spcPts val="0"/>
              </a:spcAft>
              <a:buClr>
                <a:srgbClr val="888888"/>
              </a:buClr>
              <a:buSzPts val="1200"/>
              <a:buNone/>
              <a:defRPr sz="1200">
                <a:solidFill>
                  <a:srgbClr val="888888"/>
                </a:solidFill>
              </a:defRPr>
            </a:lvl4pPr>
            <a:lvl5pPr marL="2286000" lvl="4" indent="-228600" algn="l" rtl="0">
              <a:lnSpc>
                <a:spcPct val="111000"/>
              </a:lnSpc>
              <a:spcBef>
                <a:spcPts val="1600"/>
              </a:spcBef>
              <a:spcAft>
                <a:spcPts val="0"/>
              </a:spcAft>
              <a:buClr>
                <a:srgbClr val="888888"/>
              </a:buClr>
              <a:buSzPts val="1200"/>
              <a:buNone/>
              <a:defRPr sz="1200">
                <a:solidFill>
                  <a:srgbClr val="888888"/>
                </a:solidFill>
              </a:defRPr>
            </a:lvl5pPr>
            <a:lvl6pPr marL="2743200" lvl="5" indent="-228600" algn="l" rtl="0">
              <a:lnSpc>
                <a:spcPct val="111000"/>
              </a:lnSpc>
              <a:spcBef>
                <a:spcPts val="1600"/>
              </a:spcBef>
              <a:spcAft>
                <a:spcPts val="0"/>
              </a:spcAft>
              <a:buClr>
                <a:srgbClr val="888888"/>
              </a:buClr>
              <a:buSzPts val="1200"/>
              <a:buNone/>
              <a:defRPr sz="1200">
                <a:solidFill>
                  <a:srgbClr val="888888"/>
                </a:solidFill>
              </a:defRPr>
            </a:lvl6pPr>
            <a:lvl7pPr marL="3200400" lvl="6" indent="-228600" algn="l" rtl="0">
              <a:lnSpc>
                <a:spcPct val="111000"/>
              </a:lnSpc>
              <a:spcBef>
                <a:spcPts val="1600"/>
              </a:spcBef>
              <a:spcAft>
                <a:spcPts val="0"/>
              </a:spcAft>
              <a:buClr>
                <a:srgbClr val="888888"/>
              </a:buClr>
              <a:buSzPts val="1200"/>
              <a:buNone/>
              <a:defRPr sz="1200">
                <a:solidFill>
                  <a:srgbClr val="888888"/>
                </a:solidFill>
              </a:defRPr>
            </a:lvl7pPr>
            <a:lvl8pPr marL="3657600" lvl="7" indent="-228600" algn="l" rtl="0">
              <a:lnSpc>
                <a:spcPct val="111000"/>
              </a:lnSpc>
              <a:spcBef>
                <a:spcPts val="1600"/>
              </a:spcBef>
              <a:spcAft>
                <a:spcPts val="0"/>
              </a:spcAft>
              <a:buClr>
                <a:srgbClr val="888888"/>
              </a:buClr>
              <a:buSzPts val="1200"/>
              <a:buNone/>
              <a:defRPr sz="1200">
                <a:solidFill>
                  <a:srgbClr val="888888"/>
                </a:solidFill>
              </a:defRPr>
            </a:lvl8pPr>
            <a:lvl9pPr marL="4114800" lvl="8" indent="-228600" algn="l" rtl="0">
              <a:lnSpc>
                <a:spcPct val="111000"/>
              </a:lnSpc>
              <a:spcBef>
                <a:spcPts val="1600"/>
              </a:spcBef>
              <a:spcAft>
                <a:spcPts val="1600"/>
              </a:spcAft>
              <a:buClr>
                <a:srgbClr val="888888"/>
              </a:buClr>
              <a:buSzPts val="1200"/>
              <a:buNone/>
              <a:defRPr sz="1200">
                <a:solidFill>
                  <a:srgbClr val="888888"/>
                </a:solidFill>
              </a:defRPr>
            </a:lvl9pPr>
          </a:lstStyle>
          <a:p>
            <a:endParaRPr/>
          </a:p>
        </p:txBody>
      </p:sp>
      <p:sp>
        <p:nvSpPr>
          <p:cNvPr id="78" name="Google Shape;78;p15"/>
          <p:cNvSpPr/>
          <p:nvPr/>
        </p:nvSpPr>
        <p:spPr>
          <a:xfrm>
            <a:off x="-1" y="0"/>
            <a:ext cx="1890300" cy="1063200"/>
          </a:xfrm>
          <a:prstGeom prst="rect">
            <a:avLst/>
          </a:prstGeom>
          <a:solidFill>
            <a:srgbClr val="D0CDB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Ingeniería y Desarrollo Sostenible</a:t>
            </a:r>
            <a:endParaRPr/>
          </a:p>
        </p:txBody>
      </p:sp>
      <p:sp>
        <p:nvSpPr>
          <p:cNvPr id="84" name="Google Shape;84;p16"/>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Clase 16: Conceptos de Economía Circular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p>
            <a:pPr marL="0" lvl="0" indent="0" algn="ctr" rtl="0">
              <a:lnSpc>
                <a:spcPct val="105000"/>
              </a:lnSpc>
              <a:spcBef>
                <a:spcPts val="0"/>
              </a:spcBef>
              <a:spcAft>
                <a:spcPts val="0"/>
              </a:spcAft>
              <a:buClr>
                <a:srgbClr val="464B56"/>
              </a:buClr>
              <a:buSzPts val="2900"/>
              <a:buFont typeface="Century Schoolbook"/>
              <a:buNone/>
            </a:pPr>
            <a:r>
              <a:rPr lang="en"/>
              <a:t>4.2. Las 10 R</a:t>
            </a:r>
            <a:endParaRPr/>
          </a:p>
        </p:txBody>
      </p:sp>
      <p:sp>
        <p:nvSpPr>
          <p:cNvPr id="142" name="Google Shape;142;p25"/>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p>
            <a:pPr marL="0" lvl="0" indent="0" algn="ctr" rtl="0">
              <a:lnSpc>
                <a:spcPct val="130000"/>
              </a:lnSpc>
              <a:spcBef>
                <a:spcPts val="0"/>
              </a:spcBef>
              <a:spcAft>
                <a:spcPts val="1600"/>
              </a:spcAft>
              <a:buClr>
                <a:srgbClr val="464B56"/>
              </a:buClr>
              <a:buSzPts val="15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Economía lineal</a:t>
            </a:r>
            <a:endParaRPr/>
          </a:p>
        </p:txBody>
      </p:sp>
      <p:sp>
        <p:nvSpPr>
          <p:cNvPr id="148" name="Google Shape;148;p26"/>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a:bodyPr>
          <a:lstStyle/>
          <a:p>
            <a:pPr marL="0" lvl="0" indent="0" algn="l" rtl="0">
              <a:lnSpc>
                <a:spcPct val="111000"/>
              </a:lnSpc>
              <a:spcBef>
                <a:spcPts val="0"/>
              </a:spcBef>
              <a:spcAft>
                <a:spcPts val="0"/>
              </a:spcAft>
              <a:buClr>
                <a:srgbClr val="464B56"/>
              </a:buClr>
              <a:buSzPts val="1200"/>
              <a:buNone/>
            </a:pPr>
            <a:r>
              <a:rPr lang="en"/>
              <a:t>Vivimos una economía de lo que se conoce como “Take-Make-Waste”</a:t>
            </a:r>
            <a:endParaRPr/>
          </a:p>
          <a:p>
            <a:pPr marL="0" lvl="0" indent="0" algn="l" rtl="0">
              <a:lnSpc>
                <a:spcPct val="111000"/>
              </a:lnSpc>
              <a:spcBef>
                <a:spcPts val="1100"/>
              </a:spcBef>
              <a:spcAft>
                <a:spcPts val="1600"/>
              </a:spcAft>
              <a:buClr>
                <a:srgbClr val="464B56"/>
              </a:buClr>
              <a:buSzPts val="1200"/>
              <a:buNone/>
            </a:pPr>
            <a:r>
              <a:rPr lang="en"/>
              <a:t>Fuente: Anónimo</a:t>
            </a:r>
            <a:endParaRPr/>
          </a:p>
        </p:txBody>
      </p:sp>
      <p:pic>
        <p:nvPicPr>
          <p:cNvPr id="149" name="Google Shape;149;p26"/>
          <p:cNvPicPr preferRelativeResize="0">
            <a:picLocks noGrp="1"/>
          </p:cNvPicPr>
          <p:nvPr>
            <p:ph type="pic" idx="2"/>
          </p:nvPr>
        </p:nvPicPr>
        <p:blipFill rotWithShape="1">
          <a:blip r:embed="rId3">
            <a:alphaModFix/>
          </a:blip>
          <a:srcRect l="-9369" r="-9381"/>
          <a:stretch/>
        </p:blipFill>
        <p:spPr>
          <a:xfrm>
            <a:off x="0" y="0"/>
            <a:ext cx="6076988"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Todo tiene su límite</a:t>
            </a:r>
            <a:endParaRPr/>
          </a:p>
        </p:txBody>
      </p:sp>
      <p:sp>
        <p:nvSpPr>
          <p:cNvPr id="155" name="Google Shape;155;p27"/>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85000" lnSpcReduction="10000"/>
          </a:bodyPr>
          <a:lstStyle/>
          <a:p>
            <a:pPr marL="0" lvl="0" indent="0" algn="l" rtl="0">
              <a:lnSpc>
                <a:spcPct val="111000"/>
              </a:lnSpc>
              <a:spcBef>
                <a:spcPts val="0"/>
              </a:spcBef>
              <a:spcAft>
                <a:spcPts val="0"/>
              </a:spcAft>
              <a:buClr>
                <a:srgbClr val="464B56"/>
              </a:buClr>
              <a:buSzPct val="100000"/>
              <a:buNone/>
            </a:pPr>
            <a:r>
              <a:rPr lang="en"/>
              <a:t>El concepto de Earth Overshoot Day o </a:t>
            </a:r>
            <a:r>
              <a:rPr lang="en" b="1" u="sng"/>
              <a:t>día de sobregiro planetario </a:t>
            </a:r>
            <a:r>
              <a:rPr lang="en"/>
              <a:t>nos presenta un desafío gigantesco para frenar el sobreconsumo de recursos sin volver a la edad de piedra.</a:t>
            </a:r>
            <a:endParaRPr/>
          </a:p>
          <a:p>
            <a:pPr marL="0" lvl="0" indent="0" algn="l" rtl="0">
              <a:lnSpc>
                <a:spcPct val="111000"/>
              </a:lnSpc>
              <a:spcBef>
                <a:spcPts val="1100"/>
              </a:spcBef>
              <a:spcAft>
                <a:spcPts val="1600"/>
              </a:spcAft>
              <a:buClr>
                <a:srgbClr val="464B56"/>
              </a:buClr>
              <a:buSzPct val="100000"/>
              <a:buNone/>
            </a:pPr>
            <a:r>
              <a:rPr lang="en"/>
              <a:t>Fuente: https://www.overshootday.org/newsroom/past-earth-overshoot-days/</a:t>
            </a:r>
            <a:endParaRPr/>
          </a:p>
        </p:txBody>
      </p:sp>
      <p:pic>
        <p:nvPicPr>
          <p:cNvPr id="156" name="Google Shape;156;p27" descr="A screenshot of a cell phone&#10;&#10;Description automatically generated"/>
          <p:cNvPicPr preferRelativeResize="0">
            <a:picLocks noGrp="1"/>
          </p:cNvPicPr>
          <p:nvPr>
            <p:ph type="pic" idx="2"/>
          </p:nvPr>
        </p:nvPicPr>
        <p:blipFill rotWithShape="1">
          <a:blip r:embed="rId3">
            <a:alphaModFix/>
          </a:blip>
          <a:srcRect t="-18420" b="-18434"/>
          <a:stretch/>
        </p:blipFill>
        <p:spPr>
          <a:xfrm>
            <a:off x="0" y="0"/>
            <a:ext cx="6076988"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from Adaptive strategy for circular design ">
            <a:extLst>
              <a:ext uri="{FF2B5EF4-FFF2-40B4-BE49-F238E27FC236}">
                <a16:creationId xmlns:a16="http://schemas.microsoft.com/office/drawing/2014/main" id="{CBFBE6F2-D032-3FDA-1932-8A666A8E0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4883"/>
            <a:ext cx="9144000" cy="386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07A693-853C-7AF4-5884-FC49D396ABF6}"/>
              </a:ext>
            </a:extLst>
          </p:cNvPr>
          <p:cNvSpPr>
            <a:spLocks noGrp="1"/>
          </p:cNvSpPr>
          <p:nvPr>
            <p:ph type="title"/>
          </p:nvPr>
        </p:nvSpPr>
        <p:spPr/>
        <p:txBody>
          <a:bodyPr/>
          <a:lstStyle/>
          <a:p>
            <a:r>
              <a:rPr lang="es-CL" dirty="0"/>
              <a:t>The </a:t>
            </a:r>
            <a:r>
              <a:rPr lang="es-CL" dirty="0" err="1"/>
              <a:t>Six</a:t>
            </a:r>
            <a:r>
              <a:rPr lang="es-CL" dirty="0"/>
              <a:t> </a:t>
            </a:r>
            <a:r>
              <a:rPr lang="es-CL" dirty="0" err="1"/>
              <a:t>Design</a:t>
            </a:r>
            <a:r>
              <a:rPr lang="es-CL" dirty="0"/>
              <a:t> </a:t>
            </a:r>
            <a:r>
              <a:rPr lang="es-CL" dirty="0" err="1"/>
              <a:t>Leverage</a:t>
            </a:r>
            <a:r>
              <a:rPr lang="es-CL" dirty="0"/>
              <a:t> </a:t>
            </a:r>
            <a:r>
              <a:rPr lang="es-CL" dirty="0" err="1"/>
              <a:t>Points</a:t>
            </a:r>
            <a:endParaRPr lang="es-CL" dirty="0"/>
          </a:p>
        </p:txBody>
      </p:sp>
    </p:spTree>
    <p:extLst>
      <p:ext uri="{BB962C8B-B14F-4D97-AF65-F5344CB8AC3E}">
        <p14:creationId xmlns:p14="http://schemas.microsoft.com/office/powerpoint/2010/main" val="126669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La economía circular</a:t>
            </a:r>
            <a:endParaRPr/>
          </a:p>
        </p:txBody>
      </p:sp>
      <p:sp>
        <p:nvSpPr>
          <p:cNvPr id="162" name="Google Shape;162;p28"/>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a:bodyPr>
          <a:lstStyle/>
          <a:p>
            <a:pPr marL="0" lvl="0" indent="0" algn="l" rtl="0">
              <a:lnSpc>
                <a:spcPct val="111000"/>
              </a:lnSpc>
              <a:spcBef>
                <a:spcPts val="0"/>
              </a:spcBef>
              <a:spcAft>
                <a:spcPts val="0"/>
              </a:spcAft>
              <a:buClr>
                <a:srgbClr val="464B56"/>
              </a:buClr>
              <a:buSzPts val="1200"/>
              <a:buNone/>
            </a:pPr>
            <a:r>
              <a:rPr lang="en"/>
              <a:t>La economía circular viene a dar respuesta a este desafío, buscando sostener procesos productivos con una lógica circular propia de la naturaleza.</a:t>
            </a:r>
            <a:endParaRPr/>
          </a:p>
          <a:p>
            <a:pPr marL="0" lvl="0" indent="0" algn="l" rtl="0">
              <a:lnSpc>
                <a:spcPct val="111000"/>
              </a:lnSpc>
              <a:spcBef>
                <a:spcPts val="1100"/>
              </a:spcBef>
              <a:spcAft>
                <a:spcPts val="1600"/>
              </a:spcAft>
              <a:buClr>
                <a:srgbClr val="464B56"/>
              </a:buClr>
              <a:buSzPts val="1200"/>
              <a:buNone/>
            </a:pPr>
            <a:r>
              <a:rPr lang="en"/>
              <a:t>Fuente: CORFO</a:t>
            </a:r>
            <a:endParaRPr/>
          </a:p>
        </p:txBody>
      </p:sp>
      <p:pic>
        <p:nvPicPr>
          <p:cNvPr id="163" name="Google Shape;163;p28"/>
          <p:cNvPicPr preferRelativeResize="0">
            <a:picLocks noGrp="1"/>
          </p:cNvPicPr>
          <p:nvPr>
            <p:ph type="pic" idx="2"/>
          </p:nvPr>
        </p:nvPicPr>
        <p:blipFill rotWithShape="1">
          <a:blip r:embed="rId3">
            <a:alphaModFix/>
          </a:blip>
          <a:srcRect l="-6561" r="-6561"/>
          <a:stretch/>
        </p:blipFill>
        <p:spPr>
          <a:xfrm>
            <a:off x="0" y="0"/>
            <a:ext cx="6076988" cy="5143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La economía circular</a:t>
            </a:r>
            <a:endParaRPr/>
          </a:p>
        </p:txBody>
      </p:sp>
      <p:sp>
        <p:nvSpPr>
          <p:cNvPr id="169" name="Google Shape;169;p29"/>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lnSpcReduction="10000"/>
          </a:bodyPr>
          <a:lstStyle/>
          <a:p>
            <a:pPr marL="0" lvl="0" indent="0" algn="l" rtl="0">
              <a:lnSpc>
                <a:spcPct val="111000"/>
              </a:lnSpc>
              <a:spcBef>
                <a:spcPts val="0"/>
              </a:spcBef>
              <a:spcAft>
                <a:spcPts val="0"/>
              </a:spcAft>
              <a:buClr>
                <a:srgbClr val="464B56"/>
              </a:buClr>
              <a:buSzPts val="1200"/>
              <a:buNone/>
            </a:pPr>
            <a:r>
              <a:rPr lang="en"/>
              <a:t>Los materiales que no responden a ciclos biológicos (compostaje) deben encontrar nuevos ciclos tecnológicos para retornar a la economía productiva.</a:t>
            </a:r>
            <a:endParaRPr/>
          </a:p>
          <a:p>
            <a:pPr marL="0" lvl="0" indent="0" algn="l" rtl="0">
              <a:lnSpc>
                <a:spcPct val="111000"/>
              </a:lnSpc>
              <a:spcBef>
                <a:spcPts val="1100"/>
              </a:spcBef>
              <a:spcAft>
                <a:spcPts val="1600"/>
              </a:spcAft>
              <a:buClr>
                <a:srgbClr val="464B56"/>
              </a:buClr>
              <a:buSzPts val="1200"/>
              <a:buNone/>
            </a:pPr>
            <a:r>
              <a:rPr lang="en"/>
              <a:t>Fuente: Ellen McArthur Foundation</a:t>
            </a:r>
            <a:endParaRPr/>
          </a:p>
        </p:txBody>
      </p:sp>
      <p:pic>
        <p:nvPicPr>
          <p:cNvPr id="170" name="Google Shape;170;p29"/>
          <p:cNvPicPr preferRelativeResize="0">
            <a:picLocks noGrp="1"/>
          </p:cNvPicPr>
          <p:nvPr>
            <p:ph type="pic" idx="2"/>
          </p:nvPr>
        </p:nvPicPr>
        <p:blipFill rotWithShape="1">
          <a:blip r:embed="rId3">
            <a:alphaModFix/>
          </a:blip>
          <a:srcRect l="-1250" r="-1240"/>
          <a:stretch/>
        </p:blipFill>
        <p:spPr>
          <a:xfrm>
            <a:off x="0" y="0"/>
            <a:ext cx="6076988"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3">
            <a:alphaModFix/>
          </a:blip>
          <a:srcRect/>
          <a:stretch/>
        </p:blipFill>
        <p:spPr>
          <a:xfrm>
            <a:off x="0" y="620280"/>
            <a:ext cx="9144001" cy="45232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Las 10 R</a:t>
            </a:r>
            <a:endParaRPr/>
          </a:p>
        </p:txBody>
      </p:sp>
      <p:sp>
        <p:nvSpPr>
          <p:cNvPr id="181" name="Google Shape;181;p31"/>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a:bodyPr>
          <a:lstStyle/>
          <a:p>
            <a:pPr marL="0" lvl="0" indent="0" algn="l" rtl="0">
              <a:lnSpc>
                <a:spcPct val="111000"/>
              </a:lnSpc>
              <a:spcBef>
                <a:spcPts val="0"/>
              </a:spcBef>
              <a:spcAft>
                <a:spcPts val="0"/>
              </a:spcAft>
              <a:buClr>
                <a:srgbClr val="464B56"/>
              </a:buClr>
              <a:buSzPts val="1200"/>
              <a:buNone/>
            </a:pPr>
            <a:r>
              <a:rPr lang="en"/>
              <a:t>La Fundación Ellen McArthur, junto a las Naciones Unidas, desarrolló un marco conceptual de las 10 R para la economía circular.</a:t>
            </a:r>
            <a:endParaRPr/>
          </a:p>
          <a:p>
            <a:pPr marL="0" lvl="0" indent="0" algn="l" rtl="0">
              <a:lnSpc>
                <a:spcPct val="111000"/>
              </a:lnSpc>
              <a:spcBef>
                <a:spcPts val="1100"/>
              </a:spcBef>
              <a:spcAft>
                <a:spcPts val="1600"/>
              </a:spcAft>
              <a:buClr>
                <a:srgbClr val="464B56"/>
              </a:buClr>
              <a:buSzPts val="1200"/>
              <a:buNone/>
            </a:pPr>
            <a:r>
              <a:rPr lang="en"/>
              <a:t>Fuente: CORFO</a:t>
            </a:r>
            <a:endParaRPr/>
          </a:p>
        </p:txBody>
      </p:sp>
      <p:pic>
        <p:nvPicPr>
          <p:cNvPr id="182" name="Google Shape;182;p31"/>
          <p:cNvPicPr preferRelativeResize="0">
            <a:picLocks noGrp="1"/>
          </p:cNvPicPr>
          <p:nvPr>
            <p:ph type="pic" idx="2"/>
          </p:nvPr>
        </p:nvPicPr>
        <p:blipFill rotWithShape="1">
          <a:blip r:embed="rId3">
            <a:alphaModFix/>
          </a:blip>
          <a:srcRect t="-25437" b="-25437"/>
          <a:stretch/>
        </p:blipFill>
        <p:spPr>
          <a:xfrm>
            <a:off x="0" y="0"/>
            <a:ext cx="6076988"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32"/>
          <p:cNvGrpSpPr/>
          <p:nvPr/>
        </p:nvGrpSpPr>
        <p:grpSpPr>
          <a:xfrm>
            <a:off x="-23" y="256622"/>
            <a:ext cx="9144594" cy="4887194"/>
            <a:chOff x="-401716" y="-28575"/>
            <a:chExt cx="10372725" cy="5543550"/>
          </a:xfrm>
        </p:grpSpPr>
        <p:pic>
          <p:nvPicPr>
            <p:cNvPr id="188" name="Google Shape;188;p32"/>
            <p:cNvPicPr preferRelativeResize="0"/>
            <p:nvPr/>
          </p:nvPicPr>
          <p:blipFill rotWithShape="1">
            <a:blip r:embed="rId3">
              <a:alphaModFix/>
            </a:blip>
            <a:srcRect/>
            <a:stretch/>
          </p:blipFill>
          <p:spPr>
            <a:xfrm>
              <a:off x="-382666" y="-28575"/>
              <a:ext cx="10353675" cy="2057400"/>
            </a:xfrm>
            <a:prstGeom prst="rect">
              <a:avLst/>
            </a:prstGeom>
            <a:noFill/>
            <a:ln>
              <a:noFill/>
            </a:ln>
          </p:spPr>
        </p:pic>
        <p:pic>
          <p:nvPicPr>
            <p:cNvPr id="189" name="Google Shape;189;p32"/>
            <p:cNvPicPr preferRelativeResize="0"/>
            <p:nvPr/>
          </p:nvPicPr>
          <p:blipFill rotWithShape="1">
            <a:blip r:embed="rId4">
              <a:alphaModFix/>
            </a:blip>
            <a:srcRect/>
            <a:stretch/>
          </p:blipFill>
          <p:spPr>
            <a:xfrm>
              <a:off x="-401716" y="2057400"/>
              <a:ext cx="10372725" cy="34575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3"/>
          <p:cNvPicPr preferRelativeResize="0"/>
          <p:nvPr/>
        </p:nvPicPr>
        <p:blipFill rotWithShape="1">
          <a:blip r:embed="rId3">
            <a:alphaModFix/>
          </a:blip>
          <a:srcRect/>
          <a:stretch/>
        </p:blipFill>
        <p:spPr>
          <a:xfrm>
            <a:off x="1" y="1957663"/>
            <a:ext cx="9144002" cy="12281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Contenidos</a:t>
            </a:r>
            <a:endParaRPr/>
          </a:p>
        </p:txBody>
      </p:sp>
      <p:sp>
        <p:nvSpPr>
          <p:cNvPr id="90" name="Google Shape;90;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Presentación profesor</a:t>
            </a:r>
            <a:endParaRPr/>
          </a:p>
          <a:p>
            <a:pPr marL="457200" lvl="0" indent="-304800" algn="l" rtl="0">
              <a:spcBef>
                <a:spcPts val="0"/>
              </a:spcBef>
              <a:spcAft>
                <a:spcPts val="0"/>
              </a:spcAft>
              <a:buSzPts val="1200"/>
              <a:buAutoNum type="arabicPeriod"/>
            </a:pPr>
            <a:r>
              <a:rPr lang="en"/>
              <a:t>Reglas del curso</a:t>
            </a:r>
            <a:endParaRPr/>
          </a:p>
          <a:p>
            <a:pPr marL="457200" lvl="0" indent="-304800" algn="l" rtl="0">
              <a:spcBef>
                <a:spcPts val="0"/>
              </a:spcBef>
              <a:spcAft>
                <a:spcPts val="0"/>
              </a:spcAft>
              <a:buSzPts val="1200"/>
              <a:buAutoNum type="arabicPeriod"/>
            </a:pPr>
            <a:r>
              <a:rPr lang="en"/>
              <a:t>Programa de clases</a:t>
            </a:r>
            <a:endParaRPr/>
          </a:p>
          <a:p>
            <a:pPr marL="457200" lvl="0" indent="-304800" algn="l" rtl="0">
              <a:spcBef>
                <a:spcPts val="0"/>
              </a:spcBef>
              <a:spcAft>
                <a:spcPts val="0"/>
              </a:spcAft>
              <a:buSzPts val="1200"/>
              <a:buAutoNum type="arabicPeriod"/>
            </a:pPr>
            <a:r>
              <a:rPr lang="en"/>
              <a:t>Evaluaciones</a:t>
            </a:r>
            <a:endParaRPr/>
          </a:p>
          <a:p>
            <a:pPr marL="457200" lvl="0" indent="-304800" algn="l" rtl="0">
              <a:spcBef>
                <a:spcPts val="0"/>
              </a:spcBef>
              <a:spcAft>
                <a:spcPts val="0"/>
              </a:spcAft>
              <a:buSzPts val="1200"/>
              <a:buAutoNum type="arabicPeriod"/>
            </a:pPr>
            <a:r>
              <a:rPr lang="en"/>
              <a:t>Ikigai</a:t>
            </a:r>
            <a:endParaRPr/>
          </a:p>
          <a:p>
            <a:pPr marL="457200" lvl="0" indent="-304800" algn="l" rtl="0">
              <a:spcBef>
                <a:spcPts val="0"/>
              </a:spcBef>
              <a:spcAft>
                <a:spcPts val="0"/>
              </a:spcAft>
              <a:buSzPts val="1200"/>
              <a:buAutoNum type="arabicPeriod"/>
            </a:pPr>
            <a:r>
              <a:rPr lang="en"/>
              <a:t>Grupos de trabajo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p>
            <a:pPr marL="0" lvl="0" indent="0" algn="ctr" rtl="0">
              <a:lnSpc>
                <a:spcPct val="105000"/>
              </a:lnSpc>
              <a:spcBef>
                <a:spcPts val="0"/>
              </a:spcBef>
              <a:spcAft>
                <a:spcPts val="0"/>
              </a:spcAft>
              <a:buClr>
                <a:srgbClr val="464B56"/>
              </a:buClr>
              <a:buSzPts val="2900"/>
              <a:buFont typeface="Century Schoolbook"/>
              <a:buNone/>
            </a:pPr>
            <a:r>
              <a:rPr lang="en"/>
              <a:t>4.3. Biomimetismo</a:t>
            </a:r>
            <a:endParaRPr/>
          </a:p>
        </p:txBody>
      </p:sp>
      <p:sp>
        <p:nvSpPr>
          <p:cNvPr id="200" name="Google Shape;200;p34"/>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p>
            <a:pPr marL="0" lvl="0" indent="0" algn="ctr" rtl="0">
              <a:lnSpc>
                <a:spcPct val="130000"/>
              </a:lnSpc>
              <a:spcBef>
                <a:spcPts val="0"/>
              </a:spcBef>
              <a:spcAft>
                <a:spcPts val="1600"/>
              </a:spcAft>
              <a:buClr>
                <a:srgbClr val="464B56"/>
              </a:buClr>
              <a:buSzPts val="15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La naturaleza como maestro</a:t>
            </a:r>
            <a:endParaRPr/>
          </a:p>
        </p:txBody>
      </p:sp>
      <p:sp>
        <p:nvSpPr>
          <p:cNvPr id="206" name="Google Shape;206;p35"/>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77500" lnSpcReduction="20000"/>
          </a:bodyPr>
          <a:lstStyle/>
          <a:p>
            <a:pPr marL="0" lvl="0" indent="0" algn="l" rtl="0">
              <a:lnSpc>
                <a:spcPct val="111000"/>
              </a:lnSpc>
              <a:spcBef>
                <a:spcPts val="0"/>
              </a:spcBef>
              <a:spcAft>
                <a:spcPts val="0"/>
              </a:spcAft>
              <a:buClr>
                <a:srgbClr val="464B56"/>
              </a:buClr>
              <a:buSzPct val="100000"/>
              <a:buNone/>
            </a:pPr>
            <a:r>
              <a:rPr lang="en"/>
              <a:t>La naturaleza ha resuelto una serie de problemas de formas extremadamente creativas.</a:t>
            </a:r>
            <a:endParaRPr/>
          </a:p>
          <a:p>
            <a:pPr marL="0" lvl="0" indent="0" algn="l" rtl="0">
              <a:lnSpc>
                <a:spcPct val="111000"/>
              </a:lnSpc>
              <a:spcBef>
                <a:spcPts val="1100"/>
              </a:spcBef>
              <a:spcAft>
                <a:spcPts val="0"/>
              </a:spcAft>
              <a:buClr>
                <a:srgbClr val="464B56"/>
              </a:buClr>
              <a:buSzPct val="100000"/>
              <a:buNone/>
            </a:pPr>
            <a:r>
              <a:rPr lang="en"/>
              <a:t>Esa inspiración le está dando vida a una nueva generación de soluciones tecnológicas.</a:t>
            </a:r>
            <a:endParaRPr/>
          </a:p>
          <a:p>
            <a:pPr marL="0" lvl="0" indent="0" algn="l" rtl="0">
              <a:lnSpc>
                <a:spcPct val="111000"/>
              </a:lnSpc>
              <a:spcBef>
                <a:spcPts val="1100"/>
              </a:spcBef>
              <a:spcAft>
                <a:spcPts val="1600"/>
              </a:spcAft>
              <a:buClr>
                <a:srgbClr val="464B56"/>
              </a:buClr>
              <a:buSzPct val="100000"/>
              <a:buNone/>
            </a:pPr>
            <a:r>
              <a:rPr lang="en"/>
              <a:t>Fuente: https://inhabitat.com/how-biomimicry-can-help-designers-and-architects-find-inspiration-to-solve-problems/biomimicry/</a:t>
            </a:r>
            <a:endParaRPr/>
          </a:p>
        </p:txBody>
      </p:sp>
      <p:pic>
        <p:nvPicPr>
          <p:cNvPr id="207" name="Google Shape;207;p35"/>
          <p:cNvPicPr preferRelativeResize="0">
            <a:picLocks noGrp="1"/>
          </p:cNvPicPr>
          <p:nvPr>
            <p:ph type="pic" idx="2"/>
          </p:nvPr>
        </p:nvPicPr>
        <p:blipFill rotWithShape="1">
          <a:blip r:embed="rId3">
            <a:alphaModFix/>
          </a:blip>
          <a:srcRect t="-43179" b="-43179"/>
          <a:stretch/>
        </p:blipFill>
        <p:spPr>
          <a:xfrm>
            <a:off x="0" y="0"/>
            <a:ext cx="607698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Calera’s Carbon Mix</a:t>
            </a:r>
            <a:endParaRPr/>
          </a:p>
        </p:txBody>
      </p:sp>
      <p:sp>
        <p:nvSpPr>
          <p:cNvPr id="214" name="Google Shape;214;p36"/>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92500" lnSpcReduction="20000"/>
          </a:bodyPr>
          <a:lstStyle/>
          <a:p>
            <a:pPr marL="0" lvl="0" indent="0" algn="l" rtl="0">
              <a:lnSpc>
                <a:spcPct val="111000"/>
              </a:lnSpc>
              <a:spcBef>
                <a:spcPts val="0"/>
              </a:spcBef>
              <a:spcAft>
                <a:spcPts val="0"/>
              </a:spcAft>
              <a:buClr>
                <a:srgbClr val="464B56"/>
              </a:buClr>
              <a:buSzPct val="100000"/>
              <a:buNone/>
            </a:pPr>
            <a:r>
              <a:rPr lang="en"/>
              <a:t>Esta empresa utiliza dióxido de carbono como insumo para la producción de un aditivo de cemento, produciendo carbonato de calcio de la forma que lo hacen los corales.</a:t>
            </a:r>
            <a:endParaRPr/>
          </a:p>
          <a:p>
            <a:pPr marL="0" lvl="0" indent="0" algn="l" rtl="0">
              <a:lnSpc>
                <a:spcPct val="111000"/>
              </a:lnSpc>
              <a:spcBef>
                <a:spcPts val="1100"/>
              </a:spcBef>
              <a:spcAft>
                <a:spcPts val="1600"/>
              </a:spcAft>
              <a:buClr>
                <a:srgbClr val="464B56"/>
              </a:buClr>
              <a:buSzPct val="100000"/>
              <a:buNone/>
            </a:pPr>
            <a:r>
              <a:rPr lang="en"/>
              <a:t>Fuente: http://www2.technologyreview.com/news/418542/tr10-green-concrete/</a:t>
            </a:r>
            <a:endParaRPr/>
          </a:p>
        </p:txBody>
      </p:sp>
      <p:pic>
        <p:nvPicPr>
          <p:cNvPr id="215" name="Google Shape;215;p36" descr="A picture containing snow, food, person, table&#10;&#10;Description automatically generated"/>
          <p:cNvPicPr preferRelativeResize="0">
            <a:picLocks noGrp="1"/>
          </p:cNvPicPr>
          <p:nvPr>
            <p:ph type="pic" idx="2"/>
          </p:nvPr>
        </p:nvPicPr>
        <p:blipFill rotWithShape="1">
          <a:blip r:embed="rId3">
            <a:alphaModFix/>
          </a:blip>
          <a:srcRect l="-47000" r="-2253"/>
          <a:stretch/>
        </p:blipFill>
        <p:spPr>
          <a:xfrm>
            <a:off x="0" y="0"/>
            <a:ext cx="6076988"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Shinkansen</a:t>
            </a:r>
            <a:endParaRPr/>
          </a:p>
        </p:txBody>
      </p:sp>
      <p:sp>
        <p:nvSpPr>
          <p:cNvPr id="222" name="Google Shape;222;p37"/>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92500"/>
          </a:bodyPr>
          <a:lstStyle/>
          <a:p>
            <a:pPr marL="0" lvl="0" indent="0" algn="l" rtl="0">
              <a:lnSpc>
                <a:spcPct val="111000"/>
              </a:lnSpc>
              <a:spcBef>
                <a:spcPts val="0"/>
              </a:spcBef>
              <a:spcAft>
                <a:spcPts val="0"/>
              </a:spcAft>
              <a:buClr>
                <a:srgbClr val="464B56"/>
              </a:buClr>
              <a:buSzPts val="1200"/>
              <a:buNone/>
            </a:pPr>
            <a:r>
              <a:rPr lang="en"/>
              <a:t>La punta de los trenes bala en japón tiene la forma del pico del martín pescador, el cual puede entrar en el agua a gran velocidad con una mínima resistencia. </a:t>
            </a:r>
            <a:endParaRPr/>
          </a:p>
          <a:p>
            <a:pPr marL="0" lvl="0" indent="0" algn="l" rtl="0">
              <a:lnSpc>
                <a:spcPct val="111000"/>
              </a:lnSpc>
              <a:spcBef>
                <a:spcPts val="1100"/>
              </a:spcBef>
              <a:spcAft>
                <a:spcPts val="1600"/>
              </a:spcAft>
              <a:buClr>
                <a:srgbClr val="464B56"/>
              </a:buClr>
              <a:buSzPts val="1200"/>
              <a:buNone/>
            </a:pPr>
            <a:r>
              <a:rPr lang="en"/>
              <a:t>Fuente: https://www.youtube.com/watch?v=iMtXqTmfta0</a:t>
            </a:r>
            <a:endParaRPr/>
          </a:p>
        </p:txBody>
      </p:sp>
      <p:pic>
        <p:nvPicPr>
          <p:cNvPr id="223" name="Google Shape;223;p37"/>
          <p:cNvPicPr preferRelativeResize="0">
            <a:picLocks noGrp="1"/>
          </p:cNvPicPr>
          <p:nvPr>
            <p:ph type="pic" idx="2"/>
          </p:nvPr>
        </p:nvPicPr>
        <p:blipFill rotWithShape="1">
          <a:blip r:embed="rId3">
            <a:alphaModFix/>
          </a:blip>
          <a:srcRect t="-24801" b="-24786"/>
          <a:stretch/>
        </p:blipFill>
        <p:spPr>
          <a:xfrm>
            <a:off x="0" y="0"/>
            <a:ext cx="6076988" cy="5143500"/>
          </a:xfrm>
          <a:prstGeom prst="rect">
            <a:avLst/>
          </a:prstGeom>
          <a:noFill/>
          <a:ln>
            <a:noFill/>
          </a:ln>
        </p:spPr>
      </p:pic>
      <p:pic>
        <p:nvPicPr>
          <p:cNvPr id="224" name="Google Shape;224;p37"/>
          <p:cNvPicPr preferRelativeResize="0"/>
          <p:nvPr/>
        </p:nvPicPr>
        <p:blipFill rotWithShape="1">
          <a:blip r:embed="rId4">
            <a:alphaModFix/>
          </a:blip>
          <a:srcRect/>
          <a:stretch/>
        </p:blipFill>
        <p:spPr>
          <a:xfrm>
            <a:off x="0" y="843625"/>
            <a:ext cx="3271268" cy="18433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2371726" y="1372934"/>
            <a:ext cx="4394700" cy="1381200"/>
          </a:xfrm>
          <a:prstGeom prst="rect">
            <a:avLst/>
          </a:prstGeom>
          <a:noFill/>
          <a:ln>
            <a:noFill/>
          </a:ln>
        </p:spPr>
        <p:txBody>
          <a:bodyPr spcFirstLastPara="1" wrap="square" lIns="68575" tIns="34275" rIns="68575" bIns="34275" anchor="t" anchorCtr="0">
            <a:normAutofit/>
          </a:bodyPr>
          <a:lstStyle/>
          <a:p>
            <a:pPr marL="0" lvl="0" indent="0" algn="ctr" rtl="0">
              <a:lnSpc>
                <a:spcPct val="105000"/>
              </a:lnSpc>
              <a:spcBef>
                <a:spcPts val="0"/>
              </a:spcBef>
              <a:spcAft>
                <a:spcPts val="0"/>
              </a:spcAft>
              <a:buClr>
                <a:srgbClr val="464B56"/>
              </a:buClr>
              <a:buSzPts val="2900"/>
              <a:buFont typeface="Century Schoolbook"/>
              <a:buNone/>
            </a:pPr>
            <a:r>
              <a:rPr lang="en"/>
              <a:t>4.4. Modelos de Negocio Circulares</a:t>
            </a:r>
            <a:endParaRPr/>
          </a:p>
        </p:txBody>
      </p:sp>
      <p:sp>
        <p:nvSpPr>
          <p:cNvPr id="230" name="Google Shape;230;p38"/>
          <p:cNvSpPr txBox="1">
            <a:spLocks noGrp="1"/>
          </p:cNvSpPr>
          <p:nvPr>
            <p:ph type="body" idx="1"/>
          </p:nvPr>
        </p:nvSpPr>
        <p:spPr>
          <a:xfrm>
            <a:off x="2860938" y="3132098"/>
            <a:ext cx="3425100" cy="779100"/>
          </a:xfrm>
          <a:prstGeom prst="rect">
            <a:avLst/>
          </a:prstGeom>
          <a:noFill/>
          <a:ln>
            <a:noFill/>
          </a:ln>
        </p:spPr>
        <p:txBody>
          <a:bodyPr spcFirstLastPara="1" wrap="square" lIns="68575" tIns="34275" rIns="68575" bIns="34275" anchor="t" anchorCtr="0">
            <a:normAutofit/>
          </a:bodyPr>
          <a:lstStyle/>
          <a:p>
            <a:pPr marL="0" lvl="0" indent="0" algn="ctr" rtl="0">
              <a:lnSpc>
                <a:spcPct val="130000"/>
              </a:lnSpc>
              <a:spcBef>
                <a:spcPts val="0"/>
              </a:spcBef>
              <a:spcAft>
                <a:spcPts val="1600"/>
              </a:spcAft>
              <a:buClr>
                <a:srgbClr val="464B56"/>
              </a:buClr>
              <a:buSzPts val="15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Ecocitex</a:t>
            </a:r>
            <a:endParaRPr/>
          </a:p>
        </p:txBody>
      </p:sp>
      <p:sp>
        <p:nvSpPr>
          <p:cNvPr id="237" name="Google Shape;237;p39"/>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92500"/>
          </a:bodyPr>
          <a:lstStyle/>
          <a:p>
            <a:pPr marL="0" lvl="0" indent="0" algn="l" rtl="0">
              <a:lnSpc>
                <a:spcPct val="111000"/>
              </a:lnSpc>
              <a:spcBef>
                <a:spcPts val="0"/>
              </a:spcBef>
              <a:spcAft>
                <a:spcPts val="0"/>
              </a:spcAft>
              <a:buClr>
                <a:srgbClr val="464B56"/>
              </a:buClr>
              <a:buSzPts val="1200"/>
              <a:buNone/>
            </a:pPr>
            <a:r>
              <a:rPr lang="en"/>
              <a:t>Esta empresa utiliza fibras de residuos textiles para fabricar lana que puede usarse para tejer.</a:t>
            </a:r>
            <a:endParaRPr/>
          </a:p>
          <a:p>
            <a:pPr marL="0" lvl="0" indent="0" algn="l" rtl="0">
              <a:lnSpc>
                <a:spcPct val="111000"/>
              </a:lnSpc>
              <a:spcBef>
                <a:spcPts val="1100"/>
              </a:spcBef>
              <a:spcAft>
                <a:spcPts val="1600"/>
              </a:spcAft>
              <a:buClr>
                <a:srgbClr val="464B56"/>
              </a:buClr>
              <a:buSzPts val="1200"/>
              <a:buNone/>
            </a:pPr>
            <a:r>
              <a:rPr lang="en"/>
              <a:t>Fuente: https://galio.cl/2020/02/04/ecocitex-la-nueva-apuesta-por-el-reciclaje-textil/</a:t>
            </a:r>
            <a:endParaRPr/>
          </a:p>
        </p:txBody>
      </p:sp>
      <p:pic>
        <p:nvPicPr>
          <p:cNvPr id="238" name="Google Shape;238;p39"/>
          <p:cNvPicPr preferRelativeResize="0">
            <a:picLocks noGrp="1"/>
          </p:cNvPicPr>
          <p:nvPr>
            <p:ph type="pic" idx="2"/>
          </p:nvPr>
        </p:nvPicPr>
        <p:blipFill rotWithShape="1">
          <a:blip r:embed="rId3">
            <a:alphaModFix/>
          </a:blip>
          <a:srcRect l="-45556" t="-8225" r="-131"/>
          <a:stretch/>
        </p:blipFill>
        <p:spPr>
          <a:xfrm>
            <a:off x="0" y="0"/>
            <a:ext cx="6076988" cy="5143499"/>
          </a:xfrm>
          <a:prstGeom prst="rect">
            <a:avLst/>
          </a:prstGeom>
          <a:noFill/>
          <a:ln>
            <a:noFill/>
          </a:ln>
        </p:spPr>
      </p:pic>
      <p:grpSp>
        <p:nvGrpSpPr>
          <p:cNvPr id="239" name="Google Shape;239;p39"/>
          <p:cNvGrpSpPr/>
          <p:nvPr/>
        </p:nvGrpSpPr>
        <p:grpSpPr>
          <a:xfrm>
            <a:off x="-3749" y="1102425"/>
            <a:ext cx="1889139" cy="3698354"/>
            <a:chOff x="-34977" y="1469852"/>
            <a:chExt cx="3010100" cy="5892852"/>
          </a:xfrm>
        </p:grpSpPr>
        <p:pic>
          <p:nvPicPr>
            <p:cNvPr id="240" name="Google Shape;240;p39"/>
            <p:cNvPicPr preferRelativeResize="0"/>
            <p:nvPr/>
          </p:nvPicPr>
          <p:blipFill rotWithShape="1">
            <a:blip r:embed="rId4">
              <a:alphaModFix/>
            </a:blip>
            <a:srcRect/>
            <a:stretch/>
          </p:blipFill>
          <p:spPr>
            <a:xfrm>
              <a:off x="-34977" y="1469852"/>
              <a:ext cx="3010100" cy="2931076"/>
            </a:xfrm>
            <a:prstGeom prst="rect">
              <a:avLst/>
            </a:prstGeom>
            <a:noFill/>
            <a:ln>
              <a:noFill/>
            </a:ln>
          </p:spPr>
        </p:pic>
        <p:pic>
          <p:nvPicPr>
            <p:cNvPr id="241" name="Google Shape;241;p39"/>
            <p:cNvPicPr preferRelativeResize="0"/>
            <p:nvPr/>
          </p:nvPicPr>
          <p:blipFill rotWithShape="1">
            <a:blip r:embed="rId5">
              <a:alphaModFix/>
            </a:blip>
            <a:srcRect/>
            <a:stretch/>
          </p:blipFill>
          <p:spPr>
            <a:xfrm>
              <a:off x="5654" y="4400928"/>
              <a:ext cx="2969469" cy="2961776"/>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Isolcork</a:t>
            </a:r>
            <a:endParaRPr/>
          </a:p>
        </p:txBody>
      </p:sp>
      <p:sp>
        <p:nvSpPr>
          <p:cNvPr id="248" name="Google Shape;248;p40"/>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77500" lnSpcReduction="20000"/>
          </a:bodyPr>
          <a:lstStyle/>
          <a:p>
            <a:pPr marL="0" lvl="0" indent="0" algn="l" rtl="0">
              <a:lnSpc>
                <a:spcPct val="111000"/>
              </a:lnSpc>
              <a:spcBef>
                <a:spcPts val="0"/>
              </a:spcBef>
              <a:spcAft>
                <a:spcPts val="0"/>
              </a:spcAft>
              <a:buClr>
                <a:srgbClr val="464B56"/>
              </a:buClr>
              <a:buSzPct val="100000"/>
              <a:buNone/>
            </a:pPr>
            <a:r>
              <a:rPr lang="en"/>
              <a:t>Especialistas en la entrega de soluciones en corcho para la construcción</a:t>
            </a:r>
            <a:endParaRPr/>
          </a:p>
          <a:p>
            <a:pPr marL="0" lvl="0" indent="0" algn="l" rtl="0">
              <a:lnSpc>
                <a:spcPct val="111000"/>
              </a:lnSpc>
              <a:spcBef>
                <a:spcPts val="1100"/>
              </a:spcBef>
              <a:spcAft>
                <a:spcPts val="0"/>
              </a:spcAft>
              <a:buClr>
                <a:srgbClr val="464B56"/>
              </a:buClr>
              <a:buSzPct val="100000"/>
              <a:buNone/>
            </a:pPr>
            <a:r>
              <a:rPr lang="en"/>
              <a:t>La mejor terminación multipropósito y de fácil aplicación para proyectos de mantención y obras nuevas: sustentable, estético, aislante y durable.</a:t>
            </a:r>
            <a:endParaRPr/>
          </a:p>
          <a:p>
            <a:pPr marL="0" lvl="0" indent="0" algn="l" rtl="0">
              <a:lnSpc>
                <a:spcPct val="111000"/>
              </a:lnSpc>
              <a:spcBef>
                <a:spcPts val="1100"/>
              </a:spcBef>
              <a:spcAft>
                <a:spcPts val="0"/>
              </a:spcAft>
              <a:buClr>
                <a:srgbClr val="464B56"/>
              </a:buClr>
              <a:buSzPct val="100000"/>
              <a:buNone/>
            </a:pPr>
            <a:endParaRPr/>
          </a:p>
          <a:p>
            <a:pPr marL="0" lvl="0" indent="0" algn="l" rtl="0">
              <a:lnSpc>
                <a:spcPct val="111000"/>
              </a:lnSpc>
              <a:spcBef>
                <a:spcPts val="1100"/>
              </a:spcBef>
              <a:spcAft>
                <a:spcPts val="1600"/>
              </a:spcAft>
              <a:buClr>
                <a:srgbClr val="464B56"/>
              </a:buClr>
              <a:buSzPct val="100000"/>
              <a:buNone/>
            </a:pPr>
            <a:r>
              <a:rPr lang="en"/>
              <a:t>Fuente: @paíscircular</a:t>
            </a:r>
            <a:endParaRPr/>
          </a:p>
        </p:txBody>
      </p:sp>
      <p:pic>
        <p:nvPicPr>
          <p:cNvPr id="249" name="Google Shape;249;p40"/>
          <p:cNvPicPr preferRelativeResize="0">
            <a:picLocks noGrp="1"/>
          </p:cNvPicPr>
          <p:nvPr>
            <p:ph type="pic" idx="2"/>
          </p:nvPr>
        </p:nvPicPr>
        <p:blipFill rotWithShape="1">
          <a:blip r:embed="rId3">
            <a:alphaModFix/>
          </a:blip>
          <a:srcRect l="-45108" t="-8565" r="-29"/>
          <a:stretch/>
        </p:blipFill>
        <p:spPr>
          <a:xfrm>
            <a:off x="0" y="0"/>
            <a:ext cx="6076988"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Terracycle Loop</a:t>
            </a:r>
            <a:endParaRPr/>
          </a:p>
        </p:txBody>
      </p:sp>
      <p:sp>
        <p:nvSpPr>
          <p:cNvPr id="256" name="Google Shape;256;p41"/>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a:bodyPr>
          <a:lstStyle/>
          <a:p>
            <a:pPr marL="0" lvl="0" indent="0" algn="l" rtl="0">
              <a:lnSpc>
                <a:spcPct val="111000"/>
              </a:lnSpc>
              <a:spcBef>
                <a:spcPts val="0"/>
              </a:spcBef>
              <a:spcAft>
                <a:spcPts val="0"/>
              </a:spcAft>
              <a:buClr>
                <a:srgbClr val="464B56"/>
              </a:buClr>
              <a:buSzPts val="1200"/>
              <a:buNone/>
            </a:pPr>
            <a:r>
              <a:rPr lang="en"/>
              <a:t>Esta tienda vende sus productos en empaques reutilizables, los que retira para limpiar y volver a rellenar, para poder vender nuevamente.</a:t>
            </a:r>
            <a:endParaRPr/>
          </a:p>
          <a:p>
            <a:pPr marL="0" lvl="0" indent="0" algn="l" rtl="0">
              <a:lnSpc>
                <a:spcPct val="111000"/>
              </a:lnSpc>
              <a:spcBef>
                <a:spcPts val="1100"/>
              </a:spcBef>
              <a:spcAft>
                <a:spcPts val="1600"/>
              </a:spcAft>
              <a:buClr>
                <a:srgbClr val="464B56"/>
              </a:buClr>
              <a:buSzPts val="1200"/>
              <a:buNone/>
            </a:pPr>
            <a:r>
              <a:rPr lang="en"/>
              <a:t>Fuente: https://loopstore.com/</a:t>
            </a:r>
            <a:endParaRPr/>
          </a:p>
        </p:txBody>
      </p:sp>
      <p:pic>
        <p:nvPicPr>
          <p:cNvPr id="257" name="Google Shape;257;p41"/>
          <p:cNvPicPr preferRelativeResize="0">
            <a:picLocks noGrp="1"/>
          </p:cNvPicPr>
          <p:nvPr>
            <p:ph type="pic" idx="2"/>
          </p:nvPr>
        </p:nvPicPr>
        <p:blipFill rotWithShape="1">
          <a:blip r:embed="rId3">
            <a:alphaModFix/>
          </a:blip>
          <a:srcRect t="2116" b="2107"/>
          <a:stretch/>
        </p:blipFill>
        <p:spPr>
          <a:xfrm>
            <a:off x="0" y="0"/>
            <a:ext cx="6076989"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Riversimple</a:t>
            </a:r>
            <a:br>
              <a:rPr lang="en"/>
            </a:br>
            <a:r>
              <a:rPr lang="en"/>
              <a:t>Rasa</a:t>
            </a:r>
            <a:endParaRPr/>
          </a:p>
        </p:txBody>
      </p:sp>
      <p:sp>
        <p:nvSpPr>
          <p:cNvPr id="264" name="Google Shape;264;p42"/>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92500" lnSpcReduction="10000"/>
          </a:bodyPr>
          <a:lstStyle/>
          <a:p>
            <a:pPr marL="0" lvl="0" indent="0" algn="l" rtl="0">
              <a:lnSpc>
                <a:spcPct val="111000"/>
              </a:lnSpc>
              <a:spcBef>
                <a:spcPts val="0"/>
              </a:spcBef>
              <a:spcAft>
                <a:spcPts val="0"/>
              </a:spcAft>
              <a:buClr>
                <a:srgbClr val="464B56"/>
              </a:buClr>
              <a:buSzPct val="100000"/>
              <a:buNone/>
            </a:pPr>
            <a:r>
              <a:rPr lang="en"/>
              <a:t>Este es un vehículo que no se puede comprar, sino que se paga por Km recorrido.</a:t>
            </a:r>
            <a:endParaRPr/>
          </a:p>
          <a:p>
            <a:pPr marL="0" lvl="0" indent="0" algn="l" rtl="0">
              <a:lnSpc>
                <a:spcPct val="111000"/>
              </a:lnSpc>
              <a:spcBef>
                <a:spcPts val="1100"/>
              </a:spcBef>
              <a:spcAft>
                <a:spcPts val="0"/>
              </a:spcAft>
              <a:buClr>
                <a:srgbClr val="464B56"/>
              </a:buClr>
              <a:buSzPct val="100000"/>
              <a:buNone/>
            </a:pPr>
            <a:r>
              <a:rPr lang="en"/>
              <a:t>Mientras más eficiente el auto, mayor es el margen de ganancia de la compañía.</a:t>
            </a:r>
            <a:endParaRPr/>
          </a:p>
          <a:p>
            <a:pPr marL="0" lvl="0" indent="0" algn="l" rtl="0">
              <a:lnSpc>
                <a:spcPct val="111000"/>
              </a:lnSpc>
              <a:spcBef>
                <a:spcPts val="1100"/>
              </a:spcBef>
              <a:spcAft>
                <a:spcPts val="1600"/>
              </a:spcAft>
              <a:buClr>
                <a:srgbClr val="464B56"/>
              </a:buClr>
              <a:buSzPct val="100000"/>
              <a:buNone/>
            </a:pPr>
            <a:r>
              <a:rPr lang="en"/>
              <a:t>Fuente: https://www.riversimple.com/</a:t>
            </a:r>
            <a:endParaRPr/>
          </a:p>
        </p:txBody>
      </p:sp>
      <p:pic>
        <p:nvPicPr>
          <p:cNvPr id="265" name="Google Shape;265;p42"/>
          <p:cNvPicPr preferRelativeResize="0">
            <a:picLocks noGrp="1"/>
          </p:cNvPicPr>
          <p:nvPr>
            <p:ph type="pic" idx="2"/>
          </p:nvPr>
        </p:nvPicPr>
        <p:blipFill rotWithShape="1">
          <a:blip r:embed="rId3">
            <a:alphaModFix/>
          </a:blip>
          <a:srcRect l="10875" r="10883"/>
          <a:stretch/>
        </p:blipFill>
        <p:spPr>
          <a:xfrm>
            <a:off x="0" y="0"/>
            <a:ext cx="6076988"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Arropa</a:t>
            </a:r>
            <a:br>
              <a:rPr lang="en"/>
            </a:br>
            <a:r>
              <a:rPr lang="en"/>
              <a:t>Mascarillas Upcycling</a:t>
            </a:r>
            <a:endParaRPr/>
          </a:p>
        </p:txBody>
      </p:sp>
      <p:sp>
        <p:nvSpPr>
          <p:cNvPr id="272" name="Google Shape;272;p43"/>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85000" lnSpcReduction="20000"/>
          </a:bodyPr>
          <a:lstStyle/>
          <a:p>
            <a:pPr marL="0" lvl="0" indent="0" algn="l" rtl="0">
              <a:lnSpc>
                <a:spcPct val="111000"/>
              </a:lnSpc>
              <a:spcBef>
                <a:spcPts val="0"/>
              </a:spcBef>
              <a:spcAft>
                <a:spcPts val="0"/>
              </a:spcAft>
              <a:buClr>
                <a:srgbClr val="464B56"/>
              </a:buClr>
              <a:buSzPct val="100000"/>
              <a:buNone/>
            </a:pPr>
            <a:r>
              <a:rPr lang="en"/>
              <a:t>Con ropa en desuso Arropa fabrica mascarillas reutilizables a través del concepto de Upcycling.</a:t>
            </a:r>
            <a:endParaRPr/>
          </a:p>
          <a:p>
            <a:pPr marL="0" lvl="0" indent="0" algn="l" rtl="0">
              <a:lnSpc>
                <a:spcPct val="111000"/>
              </a:lnSpc>
              <a:spcBef>
                <a:spcPts val="1100"/>
              </a:spcBef>
              <a:spcAft>
                <a:spcPts val="0"/>
              </a:spcAft>
              <a:buClr>
                <a:srgbClr val="464B56"/>
              </a:buClr>
              <a:buSzPct val="100000"/>
              <a:buNone/>
            </a:pPr>
            <a:r>
              <a:rPr lang="en"/>
              <a:t>Con un proceso de fabricación muy simple, se toman elementos que serían residuos y se utilizan como insumos para nuevos productos con mayor valor agregado.</a:t>
            </a:r>
            <a:endParaRPr/>
          </a:p>
          <a:p>
            <a:pPr marL="0" lvl="0" indent="0" algn="l" rtl="0">
              <a:lnSpc>
                <a:spcPct val="111000"/>
              </a:lnSpc>
              <a:spcBef>
                <a:spcPts val="1100"/>
              </a:spcBef>
              <a:spcAft>
                <a:spcPts val="1600"/>
              </a:spcAft>
              <a:buClr>
                <a:srgbClr val="464B56"/>
              </a:buClr>
              <a:buSzPct val="100000"/>
              <a:buNone/>
            </a:pPr>
            <a:r>
              <a:rPr lang="en"/>
              <a:t>Fuente: www.arropa.org</a:t>
            </a:r>
            <a:endParaRPr/>
          </a:p>
        </p:txBody>
      </p:sp>
      <p:pic>
        <p:nvPicPr>
          <p:cNvPr id="273" name="Google Shape;273;p43"/>
          <p:cNvPicPr preferRelativeResize="0">
            <a:picLocks noGrp="1"/>
          </p:cNvPicPr>
          <p:nvPr>
            <p:ph type="pic" idx="2"/>
          </p:nvPr>
        </p:nvPicPr>
        <p:blipFill rotWithShape="1">
          <a:blip r:embed="rId3">
            <a:alphaModFix/>
          </a:blip>
          <a:srcRect l="3591" r="3591"/>
          <a:stretch/>
        </p:blipFill>
        <p:spPr>
          <a:xfrm>
            <a:off x="0" y="0"/>
            <a:ext cx="6076988"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 </a:t>
            </a:r>
            <a:endParaRPr/>
          </a:p>
          <a:p>
            <a:pPr marL="0" lvl="0" indent="0" algn="ctr" rtl="0">
              <a:spcBef>
                <a:spcPts val="0"/>
              </a:spcBef>
              <a:spcAft>
                <a:spcPts val="0"/>
              </a:spcAft>
              <a:buNone/>
            </a:pPr>
            <a:r>
              <a:rPr lang="en"/>
              <a:t>Presentación del profesor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a:bodyPr>
          <a:lstStyle/>
          <a:p>
            <a:pPr marL="0" lvl="0" indent="0" algn="l" rtl="0">
              <a:lnSpc>
                <a:spcPct val="99000"/>
              </a:lnSpc>
              <a:spcBef>
                <a:spcPts val="0"/>
              </a:spcBef>
              <a:spcAft>
                <a:spcPts val="0"/>
              </a:spcAft>
              <a:buClr>
                <a:srgbClr val="464B56"/>
              </a:buClr>
              <a:buSzPts val="3300"/>
              <a:buFont typeface="Century Schoolbook"/>
              <a:buNone/>
            </a:pPr>
            <a:r>
              <a:rPr lang="en"/>
              <a:t>Palabra de moda</a:t>
            </a:r>
            <a:endParaRPr/>
          </a:p>
        </p:txBody>
      </p:sp>
      <p:pic>
        <p:nvPicPr>
          <p:cNvPr id="101" name="Google Shape;101;p19"/>
          <p:cNvPicPr preferRelativeResize="0">
            <a:picLocks noGrp="1"/>
          </p:cNvPicPr>
          <p:nvPr>
            <p:ph type="body" idx="1"/>
          </p:nvPr>
        </p:nvPicPr>
        <p:blipFill rotWithShape="1">
          <a:blip r:embed="rId3">
            <a:alphaModFix/>
          </a:blip>
          <a:srcRect/>
          <a:stretch/>
        </p:blipFill>
        <p:spPr>
          <a:xfrm>
            <a:off x="1653810" y="1828800"/>
            <a:ext cx="3617100" cy="3225900"/>
          </a:xfrm>
          <a:prstGeom prst="rect">
            <a:avLst/>
          </a:prstGeom>
          <a:noFill/>
          <a:ln>
            <a:noFill/>
          </a:ln>
        </p:spPr>
      </p:pic>
      <p:pic>
        <p:nvPicPr>
          <p:cNvPr id="102" name="Google Shape;102;p19"/>
          <p:cNvPicPr preferRelativeResize="0"/>
          <p:nvPr/>
        </p:nvPicPr>
        <p:blipFill rotWithShape="1">
          <a:blip r:embed="rId4">
            <a:alphaModFix/>
          </a:blip>
          <a:srcRect/>
          <a:stretch/>
        </p:blipFill>
        <p:spPr>
          <a:xfrm>
            <a:off x="5270858" y="1981942"/>
            <a:ext cx="3617049" cy="24321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2200275" y="426259"/>
            <a:ext cx="6577800" cy="11706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99000"/>
              </a:lnSpc>
              <a:spcBef>
                <a:spcPts val="0"/>
              </a:spcBef>
              <a:spcAft>
                <a:spcPts val="0"/>
              </a:spcAft>
              <a:buClr>
                <a:srgbClr val="464B56"/>
              </a:buClr>
              <a:buSzPct val="78571"/>
              <a:buFont typeface="Century Schoolbook"/>
              <a:buNone/>
            </a:pPr>
            <a:r>
              <a:rPr lang="en"/>
              <a:t>Cambio en los gustos de los consumidores</a:t>
            </a:r>
            <a:endParaRPr/>
          </a:p>
        </p:txBody>
      </p:sp>
      <p:pic>
        <p:nvPicPr>
          <p:cNvPr id="108" name="Google Shape;108;p20"/>
          <p:cNvPicPr preferRelativeResize="0">
            <a:picLocks noGrp="1"/>
          </p:cNvPicPr>
          <p:nvPr>
            <p:ph type="body" idx="1"/>
          </p:nvPr>
        </p:nvPicPr>
        <p:blipFill rotWithShape="1">
          <a:blip r:embed="rId3">
            <a:alphaModFix/>
          </a:blip>
          <a:srcRect/>
          <a:stretch/>
        </p:blipFill>
        <p:spPr>
          <a:xfrm>
            <a:off x="2833141" y="1688360"/>
            <a:ext cx="4868100" cy="348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Cómo funciona la naturaleza</a:t>
            </a:r>
            <a:endParaRPr/>
          </a:p>
        </p:txBody>
      </p:sp>
      <p:pic>
        <p:nvPicPr>
          <p:cNvPr id="114" name="Google Shape;114;p21"/>
          <p:cNvPicPr preferRelativeResize="0">
            <a:picLocks noGrp="1"/>
          </p:cNvPicPr>
          <p:nvPr>
            <p:ph type="pic" idx="2"/>
          </p:nvPr>
        </p:nvPicPr>
        <p:blipFill rotWithShape="1">
          <a:blip r:embed="rId3">
            <a:alphaModFix/>
          </a:blip>
          <a:srcRect t="21929" b="21929"/>
          <a:stretch/>
        </p:blipFill>
        <p:spPr>
          <a:xfrm>
            <a:off x="0" y="0"/>
            <a:ext cx="6076988" cy="5143499"/>
          </a:xfrm>
          <a:prstGeom prst="rect">
            <a:avLst/>
          </a:prstGeom>
          <a:noFill/>
          <a:ln>
            <a:noFill/>
          </a:ln>
        </p:spPr>
      </p:pic>
      <p:sp>
        <p:nvSpPr>
          <p:cNvPr id="115" name="Google Shape;115;p21"/>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a:bodyPr>
          <a:lstStyle/>
          <a:p>
            <a:pPr marL="0" lvl="0" indent="0" algn="l" rtl="0">
              <a:lnSpc>
                <a:spcPct val="111000"/>
              </a:lnSpc>
              <a:spcBef>
                <a:spcPts val="0"/>
              </a:spcBef>
              <a:spcAft>
                <a:spcPts val="0"/>
              </a:spcAft>
              <a:buClr>
                <a:srgbClr val="464B56"/>
              </a:buClr>
              <a:buSzPts val="1200"/>
              <a:buNone/>
            </a:pPr>
            <a:r>
              <a:rPr lang="en"/>
              <a:t>En la naturaleza los materiales nunca se desechan, todo sirve para que otro tipo de vida prospere.</a:t>
            </a:r>
            <a:endParaRPr/>
          </a:p>
          <a:p>
            <a:pPr marL="0" lvl="0" indent="0" algn="l" rtl="0">
              <a:lnSpc>
                <a:spcPct val="111000"/>
              </a:lnSpc>
              <a:spcBef>
                <a:spcPts val="1100"/>
              </a:spcBef>
              <a:spcAft>
                <a:spcPts val="1600"/>
              </a:spcAft>
              <a:buClr>
                <a:srgbClr val="464B56"/>
              </a:buClr>
              <a:buSzPts val="1200"/>
              <a:buNone/>
            </a:pPr>
            <a:r>
              <a:rPr lang="en"/>
              <a:t>Fuente: Imagen de @elyssarenae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Cómo funciona la naturaleza</a:t>
            </a:r>
            <a:endParaRPr/>
          </a:p>
        </p:txBody>
      </p:sp>
      <p:sp>
        <p:nvSpPr>
          <p:cNvPr id="121" name="Google Shape;121;p22"/>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a:bodyPr>
          <a:lstStyle/>
          <a:p>
            <a:pPr marL="0" lvl="0" indent="0" algn="l" rtl="0">
              <a:lnSpc>
                <a:spcPct val="111000"/>
              </a:lnSpc>
              <a:spcBef>
                <a:spcPts val="0"/>
              </a:spcBef>
              <a:spcAft>
                <a:spcPts val="0"/>
              </a:spcAft>
              <a:buClr>
                <a:srgbClr val="464B56"/>
              </a:buClr>
              <a:buSzPts val="1200"/>
              <a:buNone/>
            </a:pPr>
            <a:r>
              <a:rPr lang="en"/>
              <a:t>Los sistemas naturales siguen una lógica de diseño donde no existe el concepto de basura.</a:t>
            </a:r>
            <a:endParaRPr/>
          </a:p>
          <a:p>
            <a:pPr marL="0" lvl="0" indent="0" algn="l" rtl="0">
              <a:lnSpc>
                <a:spcPct val="111000"/>
              </a:lnSpc>
              <a:spcBef>
                <a:spcPts val="1100"/>
              </a:spcBef>
              <a:spcAft>
                <a:spcPts val="1600"/>
              </a:spcAft>
              <a:buClr>
                <a:srgbClr val="464B56"/>
              </a:buClr>
              <a:buSzPts val="1200"/>
              <a:buNone/>
            </a:pPr>
            <a:r>
              <a:rPr lang="en"/>
              <a:t>Fuente: Imagen de @picture_sis</a:t>
            </a:r>
            <a:endParaRPr/>
          </a:p>
        </p:txBody>
      </p:sp>
      <p:pic>
        <p:nvPicPr>
          <p:cNvPr id="122" name="Google Shape;122;p22"/>
          <p:cNvPicPr preferRelativeResize="0">
            <a:picLocks noGrp="1"/>
          </p:cNvPicPr>
          <p:nvPr>
            <p:ph type="pic" idx="2"/>
          </p:nvPr>
        </p:nvPicPr>
        <p:blipFill rotWithShape="1">
          <a:blip r:embed="rId3">
            <a:alphaModFix/>
          </a:blip>
          <a:srcRect t="18435" b="18429"/>
          <a:stretch/>
        </p:blipFill>
        <p:spPr>
          <a:xfrm>
            <a:off x="0" y="0"/>
            <a:ext cx="6076988"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La circularidad como lógica de diseño</a:t>
            </a:r>
            <a:endParaRPr/>
          </a:p>
        </p:txBody>
      </p:sp>
      <p:sp>
        <p:nvSpPr>
          <p:cNvPr id="128" name="Google Shape;128;p23"/>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85000" lnSpcReduction="20000"/>
          </a:bodyPr>
          <a:lstStyle/>
          <a:p>
            <a:pPr marL="0" lvl="0" indent="0" algn="l" rtl="0">
              <a:lnSpc>
                <a:spcPct val="111000"/>
              </a:lnSpc>
              <a:spcBef>
                <a:spcPts val="0"/>
              </a:spcBef>
              <a:spcAft>
                <a:spcPts val="0"/>
              </a:spcAft>
              <a:buClr>
                <a:srgbClr val="464B56"/>
              </a:buClr>
              <a:buSzPct val="100000"/>
              <a:buNone/>
            </a:pPr>
            <a:r>
              <a:rPr lang="en"/>
              <a:t>Cuando un proceso natural ocurre, los productos y subproductos tienen un propósito posterior.</a:t>
            </a:r>
            <a:endParaRPr/>
          </a:p>
          <a:p>
            <a:pPr marL="0" lvl="0" indent="0" algn="l" rtl="0">
              <a:lnSpc>
                <a:spcPct val="111000"/>
              </a:lnSpc>
              <a:spcBef>
                <a:spcPts val="1100"/>
              </a:spcBef>
              <a:spcAft>
                <a:spcPts val="0"/>
              </a:spcAft>
              <a:buClr>
                <a:srgbClr val="464B56"/>
              </a:buClr>
              <a:buSzPct val="100000"/>
              <a:buNone/>
            </a:pPr>
            <a:r>
              <a:rPr lang="en"/>
              <a:t>Eventualmente los insumos que requiere regresan para ser procesados nuevamente.</a:t>
            </a:r>
            <a:endParaRPr/>
          </a:p>
          <a:p>
            <a:pPr marL="0" lvl="0" indent="0" algn="l" rtl="0">
              <a:lnSpc>
                <a:spcPct val="111000"/>
              </a:lnSpc>
              <a:spcBef>
                <a:spcPts val="1100"/>
              </a:spcBef>
              <a:spcAft>
                <a:spcPts val="0"/>
              </a:spcAft>
              <a:buClr>
                <a:srgbClr val="464B56"/>
              </a:buClr>
              <a:buSzPct val="100000"/>
              <a:buNone/>
            </a:pPr>
            <a:r>
              <a:rPr lang="en"/>
              <a:t>La circularidad permite que cada proceso ocurra de forma indefinida.</a:t>
            </a:r>
            <a:endParaRPr/>
          </a:p>
          <a:p>
            <a:pPr marL="0" lvl="0" indent="0" algn="l" rtl="0">
              <a:lnSpc>
                <a:spcPct val="111000"/>
              </a:lnSpc>
              <a:spcBef>
                <a:spcPts val="1100"/>
              </a:spcBef>
              <a:spcAft>
                <a:spcPts val="1600"/>
              </a:spcAft>
              <a:buClr>
                <a:srgbClr val="464B56"/>
              </a:buClr>
              <a:buSzPct val="100000"/>
              <a:buNone/>
            </a:pPr>
            <a:r>
              <a:rPr lang="en"/>
              <a:t>Fuente: Imagen de @picture_sis</a:t>
            </a:r>
            <a:endParaRPr/>
          </a:p>
        </p:txBody>
      </p:sp>
      <p:pic>
        <p:nvPicPr>
          <p:cNvPr id="129" name="Google Shape;129;p23"/>
          <p:cNvPicPr preferRelativeResize="0">
            <a:picLocks noGrp="1"/>
          </p:cNvPicPr>
          <p:nvPr>
            <p:ph type="pic" idx="2"/>
          </p:nvPr>
        </p:nvPicPr>
        <p:blipFill rotWithShape="1">
          <a:blip r:embed="rId3">
            <a:alphaModFix/>
          </a:blip>
          <a:srcRect t="-15208" b="-15221"/>
          <a:stretch/>
        </p:blipFill>
        <p:spPr>
          <a:xfrm>
            <a:off x="0" y="0"/>
            <a:ext cx="6076988"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6357366" y="1127933"/>
            <a:ext cx="2423100" cy="1266000"/>
          </a:xfrm>
          <a:prstGeom prst="rect">
            <a:avLst/>
          </a:prstGeom>
          <a:noFill/>
          <a:ln>
            <a:noFill/>
          </a:ln>
        </p:spPr>
        <p:txBody>
          <a:bodyPr spcFirstLastPara="1" wrap="square" lIns="68575" tIns="34275" rIns="68575" bIns="34275" anchor="b" anchorCtr="0">
            <a:noAutofit/>
          </a:bodyPr>
          <a:lstStyle/>
          <a:p>
            <a:pPr marL="0" lvl="0" indent="0" algn="l" rtl="0">
              <a:lnSpc>
                <a:spcPct val="104000"/>
              </a:lnSpc>
              <a:spcBef>
                <a:spcPts val="0"/>
              </a:spcBef>
              <a:spcAft>
                <a:spcPts val="0"/>
              </a:spcAft>
              <a:buClr>
                <a:srgbClr val="464B56"/>
              </a:buClr>
              <a:buSzPts val="2600"/>
              <a:buFont typeface="Century Schoolbook"/>
              <a:buNone/>
            </a:pPr>
            <a:r>
              <a:rPr lang="en"/>
              <a:t>¿y nosotros?</a:t>
            </a:r>
            <a:endParaRPr/>
          </a:p>
        </p:txBody>
      </p:sp>
      <p:sp>
        <p:nvSpPr>
          <p:cNvPr id="135" name="Google Shape;135;p24"/>
          <p:cNvSpPr txBox="1">
            <a:spLocks noGrp="1"/>
          </p:cNvSpPr>
          <p:nvPr>
            <p:ph type="body" idx="1"/>
          </p:nvPr>
        </p:nvSpPr>
        <p:spPr>
          <a:xfrm>
            <a:off x="6357366" y="2417855"/>
            <a:ext cx="2420700" cy="2154300"/>
          </a:xfrm>
          <a:prstGeom prst="rect">
            <a:avLst/>
          </a:prstGeom>
          <a:noFill/>
          <a:ln>
            <a:noFill/>
          </a:ln>
        </p:spPr>
        <p:txBody>
          <a:bodyPr spcFirstLastPara="1" wrap="square" lIns="68575" tIns="34275" rIns="68575" bIns="34275" anchor="t" anchorCtr="0">
            <a:normAutofit fontScale="92500" lnSpcReduction="10000"/>
          </a:bodyPr>
          <a:lstStyle/>
          <a:p>
            <a:pPr marL="0" lvl="0" indent="0" algn="l" rtl="0">
              <a:lnSpc>
                <a:spcPct val="111000"/>
              </a:lnSpc>
              <a:spcBef>
                <a:spcPts val="0"/>
              </a:spcBef>
              <a:spcAft>
                <a:spcPts val="0"/>
              </a:spcAft>
              <a:buClr>
                <a:srgbClr val="464B56"/>
              </a:buClr>
              <a:buSzPts val="1200"/>
              <a:buNone/>
            </a:pPr>
            <a:r>
              <a:rPr lang="en"/>
              <a:t>Los procesos diseñados por el hombre no siguen esta lógica, y cada proceso productivo tiene una serie de residuos que se van generando durante toda la vida útil del producto y después.</a:t>
            </a:r>
            <a:endParaRPr/>
          </a:p>
          <a:p>
            <a:pPr marL="0" lvl="0" indent="0" algn="l" rtl="0">
              <a:lnSpc>
                <a:spcPct val="111000"/>
              </a:lnSpc>
              <a:spcBef>
                <a:spcPts val="1100"/>
              </a:spcBef>
              <a:spcAft>
                <a:spcPts val="1600"/>
              </a:spcAft>
              <a:buClr>
                <a:srgbClr val="464B56"/>
              </a:buClr>
              <a:buSzPts val="1200"/>
              <a:buNone/>
            </a:pPr>
            <a:r>
              <a:rPr lang="en"/>
              <a:t>Fuente: Imagen de @neonbrand</a:t>
            </a:r>
            <a:endParaRPr/>
          </a:p>
        </p:txBody>
      </p:sp>
      <p:pic>
        <p:nvPicPr>
          <p:cNvPr id="136" name="Google Shape;136;p24"/>
          <p:cNvPicPr preferRelativeResize="0">
            <a:picLocks noGrp="1"/>
          </p:cNvPicPr>
          <p:nvPr>
            <p:ph type="pic" idx="2"/>
          </p:nvPr>
        </p:nvPicPr>
        <p:blipFill rotWithShape="1">
          <a:blip r:embed="rId3">
            <a:alphaModFix/>
          </a:blip>
          <a:srcRect l="10548" r="10556"/>
          <a:stretch/>
        </p:blipFill>
        <p:spPr>
          <a:xfrm>
            <a:off x="0" y="0"/>
            <a:ext cx="6076987" cy="5143499"/>
          </a:xfrm>
          <a:prstGeom prst="rect">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960</Words>
  <Application>Microsoft Office PowerPoint</Application>
  <PresentationFormat>On-screen Show (16:9)</PresentationFormat>
  <Paragraphs>84</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Source Code Pro</vt:lpstr>
      <vt:lpstr>Amatic SC</vt:lpstr>
      <vt:lpstr>Century Schoolbook</vt:lpstr>
      <vt:lpstr>Beach Day</vt:lpstr>
      <vt:lpstr>Ingeniería y Desarrollo Sostenible</vt:lpstr>
      <vt:lpstr>Contenidos</vt:lpstr>
      <vt:lpstr>1.  Presentación del profesor</vt:lpstr>
      <vt:lpstr>Palabra de moda</vt:lpstr>
      <vt:lpstr>Cambio en los gustos de los consumidores</vt:lpstr>
      <vt:lpstr>Cómo funciona la naturaleza</vt:lpstr>
      <vt:lpstr>Cómo funciona la naturaleza</vt:lpstr>
      <vt:lpstr>La circularidad como lógica de diseño</vt:lpstr>
      <vt:lpstr>¿y nosotros?</vt:lpstr>
      <vt:lpstr>4.2. Las 10 R</vt:lpstr>
      <vt:lpstr>Economía lineal</vt:lpstr>
      <vt:lpstr>Todo tiene su límite</vt:lpstr>
      <vt:lpstr>The Six Design Leverage Points</vt:lpstr>
      <vt:lpstr>La economía circular</vt:lpstr>
      <vt:lpstr>La economía circular</vt:lpstr>
      <vt:lpstr>PowerPoint Presentation</vt:lpstr>
      <vt:lpstr>Las 10 R</vt:lpstr>
      <vt:lpstr>PowerPoint Presentation</vt:lpstr>
      <vt:lpstr>PowerPoint Presentation</vt:lpstr>
      <vt:lpstr>4.3. Biomimetismo</vt:lpstr>
      <vt:lpstr>La naturaleza como maestro</vt:lpstr>
      <vt:lpstr>Calera’s Carbon Mix</vt:lpstr>
      <vt:lpstr>Shinkansen</vt:lpstr>
      <vt:lpstr>4.4. Modelos de Negocio Circulares</vt:lpstr>
      <vt:lpstr>Ecocitex</vt:lpstr>
      <vt:lpstr>Isolcork</vt:lpstr>
      <vt:lpstr>Terracycle Loop</vt:lpstr>
      <vt:lpstr>Riversimple Rasa</vt:lpstr>
      <vt:lpstr>Arropa Mascarillas Upcycling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y Desarrollo Sostenible</dc:title>
  <cp:lastModifiedBy>Rafael Quezada Gaete</cp:lastModifiedBy>
  <cp:revision>1</cp:revision>
  <dcterms:modified xsi:type="dcterms:W3CDTF">2023-03-31T15:21:12Z</dcterms:modified>
</cp:coreProperties>
</file>